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Default Extension="svg" ContentType="image/svg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glb" ContentType="model/gltf.binary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notesMasterIdLst>
    <p:notesMasterId r:id="rId30"/>
  </p:notesMasterIdLst>
  <p:sldIdLst>
    <p:sldId id="259" r:id="rId2"/>
    <p:sldId id="260" r:id="rId3"/>
    <p:sldId id="261" r:id="rId4"/>
    <p:sldId id="262" r:id="rId5"/>
    <p:sldId id="266" r:id="rId6"/>
    <p:sldId id="268" r:id="rId7"/>
    <p:sldId id="267" r:id="rId8"/>
    <p:sldId id="284" r:id="rId9"/>
    <p:sldId id="269" r:id="rId10"/>
    <p:sldId id="271" r:id="rId11"/>
    <p:sldId id="273" r:id="rId12"/>
    <p:sldId id="274" r:id="rId13"/>
    <p:sldId id="272" r:id="rId14"/>
    <p:sldId id="270" r:id="rId15"/>
    <p:sldId id="275" r:id="rId16"/>
    <p:sldId id="276" r:id="rId17"/>
    <p:sldId id="279" r:id="rId18"/>
    <p:sldId id="277" r:id="rId19"/>
    <p:sldId id="278" r:id="rId20"/>
    <p:sldId id="280" r:id="rId21"/>
    <p:sldId id="292" r:id="rId22"/>
    <p:sldId id="265" r:id="rId23"/>
    <p:sldId id="283" r:id="rId24"/>
    <p:sldId id="282" r:id="rId25"/>
    <p:sldId id="285" r:id="rId26"/>
    <p:sldId id="291" r:id="rId27"/>
    <p:sldId id="289" r:id="rId28"/>
    <p:sldId id="290" r:id="rId29"/>
  </p:sldIdLst>
  <p:sldSz cx="12192000" cy="6858000"/>
  <p:notesSz cx="6858000" cy="9144000"/>
  <p:embeddedFontLst>
    <p:embeddedFont>
      <p:font typeface="Calibri" pitchFamily="34" charset="0"/>
      <p:regular r:id="rId31"/>
      <p:bold r:id="rId32"/>
      <p:italic r:id="rId33"/>
      <p:boldItalic r:id="rId34"/>
    </p:embeddedFont>
    <p:embeddedFont>
      <p:font typeface="Calibri Light" pitchFamily="34" charset="0"/>
      <p:regular r:id="rId35"/>
      <p:italic r:id="rId36"/>
    </p:embeddedFont>
  </p:embeddedFontLst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74"/>
  </p:normalViewPr>
  <p:slideViewPr>
    <p:cSldViewPr snapToGrid="0" snapToObjects="1">
      <p:cViewPr varScale="1">
        <p:scale>
          <a:sx n="106" d="100"/>
          <a:sy n="106" d="100"/>
        </p:scale>
        <p:origin x="-630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3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2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B0F88E-A7DF-284F-A1F2-E1F7B06EC8E2}" type="datetimeFigureOut">
              <a:rPr lang="x-none" smtClean="0"/>
              <a:pPr/>
              <a:t>13.8.2021.</a:t>
            </a:fld>
            <a:endParaRPr lang="x-non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x-non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483E7D-6D4C-9243-8AB6-E0CBA248D5C0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30604986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xmlns="" id="{D0586FC9-4836-3A4F-B879-7E176BB7C64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2763563"/>
            <a:ext cx="9144000" cy="1655763"/>
          </a:xfrm>
          <a:prstGeom prst="rect">
            <a:avLst/>
          </a:prstGeom>
        </p:spPr>
        <p:txBody>
          <a:bodyPr anchor="ctr" anchorCtr="0"/>
          <a:lstStyle>
            <a:lvl1pPr algn="ctr">
              <a:defRPr sz="6000"/>
            </a:lvl1pPr>
          </a:lstStyle>
          <a:p>
            <a:r>
              <a:rPr lang="x-none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xmlns="" val="12048174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264AB2B9-F87F-4FB6-B69F-F4AC90E4FF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xmlns="" id="{7EE08D29-84D1-41F9-9EC0-30797121C6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xmlns="" id="{3A356954-066A-410F-A28D-24EA915136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BC7BE-C753-41C2-970F-1D2CF74C2C09}" type="datetimeFigureOut">
              <a:rPr lang="hr-HR" smtClean="0"/>
              <a:pPr/>
              <a:t>13.8.2021.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xmlns="" id="{5150B095-DDD9-40E2-AC32-FDC8B9CF1F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xmlns="" id="{F7C38A62-35EF-4459-96A5-6959935960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DEB1CB-231E-4017-964B-2E8A2DF648A4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19818772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F884661-BC07-DB43-ACE4-C76FDBCAB4E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2175782"/>
            <a:ext cx="9144000" cy="1655763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x-none" dirty="0"/>
              <a:t>Click to add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93668636-3F03-9A4D-A07E-4D3D844D22A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134636"/>
            <a:ext cx="9144000" cy="1402448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add subtitle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xmlns="" val="28743805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30A3056-D0D8-D941-9E3E-3CB90F0E66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075156"/>
            <a:ext cx="10515600" cy="3304640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xmlns="" id="{8091A9F2-C729-2341-B482-5734A67FB3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08703"/>
            <a:ext cx="10515600" cy="770868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Click to edit Master title style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xmlns="" val="20609324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D63AF79-6B53-2145-9B06-E056E22FAB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846873"/>
            <a:ext cx="10515600" cy="196312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GB" dirty="0"/>
              <a:t>Click to edit Master title style</a:t>
            </a:r>
            <a:endParaRPr lang="x-non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D9E1540-51D0-DB44-92D3-A2CAF9E1F3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126523"/>
            <a:ext cx="10515600" cy="196312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28537151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27B4757-4FED-8842-88AF-6000FF781FE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3079994"/>
            <a:ext cx="5181600" cy="3309083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DF102282-D378-CA4C-BB43-5C975532C8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3079994"/>
            <a:ext cx="5181600" cy="3309083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xmlns="" id="{26C541DD-582F-C940-8C2C-51E8AB332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08703"/>
            <a:ext cx="10515600" cy="770868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Click to edit Master title style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xmlns="" val="22409785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805ECD3-309C-044C-8D21-1C7E9BF93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2961853"/>
            <a:ext cx="5157787" cy="498353"/>
          </a:xfrm>
        </p:spPr>
        <p:txBody>
          <a:bodyPr anchor="t" anchorCtr="0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BF34990-074E-E145-8441-5A712F581C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3856282"/>
            <a:ext cx="5157787" cy="2637571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99363BF8-1ED2-A14D-9F8F-7BA0A366334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2961853"/>
            <a:ext cx="5183188" cy="498353"/>
          </a:xfrm>
        </p:spPr>
        <p:txBody>
          <a:bodyPr anchor="t" anchorCtr="0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E0237EB3-F915-164A-A595-FA7259A5776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3856282"/>
            <a:ext cx="5183188" cy="2637571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xmlns="" id="{3D31C3F6-9B1E-5946-9E8C-C457DCD825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08703"/>
            <a:ext cx="10515600" cy="770868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Click to edit Master title style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xmlns="" val="42741496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9908797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52D43BB-B237-8545-8520-729A3635CA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922585"/>
            <a:ext cx="3932237" cy="1711568"/>
          </a:xfrm>
          <a:prstGeom prst="rect">
            <a:avLst/>
          </a:prstGeo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en-GB" dirty="0"/>
              <a:t>Click to edit Master title style</a:t>
            </a:r>
            <a:endParaRPr lang="x-non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857A5FA-C068-5940-9745-669F9D6010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1922585"/>
            <a:ext cx="6172200" cy="417341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CCEBDBD5-6927-BC40-9702-3BC77D20EE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4044461"/>
            <a:ext cx="3932237" cy="205153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15423696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78846C75-9C21-254D-97A3-37AD9B0E5D9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922585"/>
            <a:ext cx="6172200" cy="426537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x-none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xmlns="" id="{4B57431F-6D70-BA4F-83EA-34122694F7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922585"/>
            <a:ext cx="3932237" cy="1711568"/>
          </a:xfrm>
          <a:prstGeom prst="rect">
            <a:avLst/>
          </a:prstGeo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en-GB" dirty="0"/>
              <a:t>Click to edit Master title style</a:t>
            </a:r>
            <a:endParaRPr lang="x-none" dirty="0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xmlns="" id="{B418BF6F-6CBC-D944-B26F-3A5203D214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4044461"/>
            <a:ext cx="3932237" cy="208449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41026714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98FB405-1E6C-494B-AC7D-5D3A9CDCFE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3051710"/>
            <a:ext cx="10515600" cy="330464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AC86AE17-EBA8-2A46-9DC5-AE796C358A8C}"/>
              </a:ext>
            </a:extLst>
          </p:cNvPr>
          <p:cNvSpPr/>
          <p:nvPr userDrawn="1"/>
        </p:nvSpPr>
        <p:spPr>
          <a:xfrm>
            <a:off x="0" y="1"/>
            <a:ext cx="12192000" cy="1149177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hr-HR" sz="3200" b="1" dirty="0" smtClean="0"/>
              <a:t>Priroda 6</a:t>
            </a:r>
          </a:p>
          <a:p>
            <a:pPr algn="r"/>
            <a:r>
              <a:rPr lang="hr-HR" sz="3200" b="1" dirty="0" smtClean="0"/>
              <a:t>ŠK</a:t>
            </a:r>
            <a:endParaRPr lang="hr-HR" sz="3200" b="1" dirty="0"/>
          </a:p>
        </p:txBody>
      </p:sp>
      <p:sp>
        <p:nvSpPr>
          <p:cNvPr id="8" name="Title Placeholder 7">
            <a:extLst>
              <a:ext uri="{FF2B5EF4-FFF2-40B4-BE49-F238E27FC236}">
                <a16:creationId xmlns:a16="http://schemas.microsoft.com/office/drawing/2014/main" xmlns="" id="{990277EE-41BA-9346-9DBF-15C1409D8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61985"/>
            <a:ext cx="10515600" cy="8246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GB" dirty="0"/>
              <a:t>Click to edit Master title style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xmlns="" val="35456963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5" r:id="rId7"/>
    <p:sldLayoutId id="2147483656" r:id="rId8"/>
    <p:sldLayoutId id="2147483657" r:id="rId9"/>
    <p:sldLayoutId id="2147483658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zvjezdarnica.com/znanost/velikani/nikola-tesla-sanjar-genij-i-humanist/29" TargetMode="External"/><Relationship Id="rId7" Type="http://schemas.openxmlformats.org/officeDocument/2006/relationships/image" Target="../media/image4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.png"/><Relationship Id="rId5" Type="http://schemas.openxmlformats.org/officeDocument/2006/relationships/hyperlink" Target="https://www.e-sfera.hr/dodatni-digitalni-sadrzaji/8fd8b071-c8fd-473a-bc99-9d3feb368971/" TargetMode="Externa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www.e-sfera.hr/dodatni-digitalni-sadrzaji/8fd8b071-c8fd-473a-bc99-9d3feb368971/" TargetMode="Externa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www.e-sfera.hr/dodatni-digitalni-sadrzaji/8fd8b071-c8fd-473a-bc99-9d3feb368971/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-sfera.hr/dodatni-digitalni-sadrzaji/8fd8b071-c8fd-473a-bc99-9d3feb368971/" TargetMode="External"/><Relationship Id="rId7" Type="http://schemas.openxmlformats.org/officeDocument/2006/relationships/image" Target="../media/image4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.png"/><Relationship Id="rId5" Type="http://schemas.openxmlformats.org/officeDocument/2006/relationships/hyperlink" Target="http://biologija.com.hr/modules/AMS/article.php?storyid=8320" TargetMode="External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1.png"/><Relationship Id="rId2" Type="http://schemas.microsoft.com/office/2017/06/relationships/model3d" Target="../media/model3d1.glb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5.png"/><Relationship Id="rId5" Type="http://schemas.openxmlformats.org/officeDocument/2006/relationships/image" Target="../media/image26.png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www.e-sfera.hr/dodatni-digitalni-sadrzaji/8fd8b071-c8fd-473a-bc99-9d3feb368971/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hyperlink" Target="https://www.e-sfera.hr/dodatni-digitalni-sadrzaji/8fd8b071-c8fd-473a-bc99-9d3feb368971/" TargetMode="Externa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www.ina.hr/UserDocsImages/arhiva/proizvodi/_NOVO%20bio%20goriva%20bro&#353;ura_4_1_2017_v01.pdf" TargetMode="Externa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-sfera.hr/dodatni-digitalni-sadrzaji/8fd8b071-c8fd-473a-bc99-9d3feb368971/" TargetMode="External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hyperlink" Target="https://www.e-sfera.hr/dodatni-digitalni-sadrzaji/8fd8b071-c8fd-473a-bc99-9d3feb368971/" TargetMode="Externa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hrvatski-vojnik.hr/neobnovljivi-izvori-energije/" TargetMode="External"/><Relationship Id="rId7" Type="http://schemas.openxmlformats.org/officeDocument/2006/relationships/image" Target="../media/image35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0.xml"/><Relationship Id="rId6" Type="http://schemas.openxmlformats.org/officeDocument/2006/relationships/hyperlink" Target="https://www.e-sfera.hr/dodatni-digitalni-sadrzaji/8fd8b071-c8fd-473a-bc99-9d3feb368971/" TargetMode="Externa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vVuHlbgxOrg" TargetMode="External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41.svg"/><Relationship Id="rId4" Type="http://schemas.openxmlformats.org/officeDocument/2006/relationships/image" Target="../media/image3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hyperlink" Target="https://learningapps.org/watch?v=pe3rua9av19" TargetMode="Externa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1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hyperlink" Target="https://www.e-sfera.hr/dodatni-digitalni-sadrzaji/8fd8b071-c8fd-473a-bc99-9d3feb368971/" TargetMode="Externa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3.jpeg"/><Relationship Id="rId7" Type="http://schemas.openxmlformats.org/officeDocument/2006/relationships/hyperlink" Target="http://www.bioteka.hr/modules/okolis/article.php?storyid=20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www.e-sfera.hr/dodatni-digitalni-sadrzaji/8fd8b071-c8fd-473a-bc99-9d3feb368971/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14.jpeg"/><Relationship Id="rId9" Type="http://schemas.openxmlformats.org/officeDocument/2006/relationships/image" Target="../media/image4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lika 6">
            <a:extLst>
              <a:ext uri="{FF2B5EF4-FFF2-40B4-BE49-F238E27FC236}">
                <a16:creationId xmlns:a16="http://schemas.microsoft.com/office/drawing/2014/main" xmlns="" id="{5663E6CF-6619-4C59-84F0-25DC3FC975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25238"/>
            <a:ext cx="4275685" cy="5732762"/>
          </a:xfrm>
          <a:prstGeom prst="rect">
            <a:avLst/>
          </a:prstGeom>
        </p:spPr>
      </p:pic>
      <p:sp>
        <p:nvSpPr>
          <p:cNvPr id="9" name="Rezervirano mjesto sadržaja 8">
            <a:extLst>
              <a:ext uri="{FF2B5EF4-FFF2-40B4-BE49-F238E27FC236}">
                <a16:creationId xmlns:a16="http://schemas.microsoft.com/office/drawing/2014/main" xmlns="" id="{CDD51916-070A-4654-BE3A-9DF96C0E40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34003" y="3506984"/>
            <a:ext cx="6092252" cy="1652320"/>
          </a:xfrm>
          <a:ln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pPr marL="0" indent="0" algn="ctr">
              <a:lnSpc>
                <a:spcPct val="150000"/>
              </a:lnSpc>
              <a:spcAft>
                <a:spcPts val="1000"/>
              </a:spcAft>
              <a:buNone/>
            </a:pPr>
            <a:r>
              <a:rPr lang="hr-HR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Pročitajte članak </a:t>
            </a:r>
          </a:p>
          <a:p>
            <a:pPr marL="0" indent="0" algn="ctr">
              <a:lnSpc>
                <a:spcPct val="150000"/>
              </a:lnSpc>
              <a:spcAft>
                <a:spcPts val="1000"/>
              </a:spcAft>
              <a:buNone/>
            </a:pPr>
            <a:r>
              <a:rPr lang="hr-HR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„</a:t>
            </a:r>
            <a:r>
              <a:rPr lang="hr-HR" u="sng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Nikola Tesla, sanjar, genij i </a:t>
            </a:r>
            <a:r>
              <a:rPr lang="hr-HR" u="sng" dirty="0" smtClean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humanist</a:t>
            </a:r>
            <a:r>
              <a:rPr lang="hr-HR" dirty="0" smtClean="0"/>
              <a:t>”</a:t>
            </a:r>
            <a:endParaRPr lang="hr-HR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hr-HR" dirty="0"/>
          </a:p>
        </p:txBody>
      </p:sp>
      <p:sp>
        <p:nvSpPr>
          <p:cNvPr id="8" name="Naslov 7">
            <a:extLst>
              <a:ext uri="{FF2B5EF4-FFF2-40B4-BE49-F238E27FC236}">
                <a16:creationId xmlns:a16="http://schemas.microsoft.com/office/drawing/2014/main" xmlns="" id="{A573584E-F956-4FCE-8DAC-7D2293844A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4278" y="1811405"/>
            <a:ext cx="6931702" cy="801692"/>
          </a:xfrm>
          <a:ln w="28575">
            <a:prstDash val="lg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nn-NO" sz="2800" b="1" dirty="0"/>
              <a:t>Kako se zove hrvatski znanstvenik i izumitelj sa slike</a:t>
            </a:r>
            <a:r>
              <a:rPr lang="hr-HR" sz="2800" b="1" dirty="0"/>
              <a:t>?</a:t>
            </a:r>
            <a:r>
              <a:rPr lang="nn-NO" sz="2800" b="1" dirty="0"/>
              <a:t> </a:t>
            </a:r>
            <a:endParaRPr lang="hr-HR" sz="2800" b="1" dirty="0"/>
          </a:p>
        </p:txBody>
      </p:sp>
      <p:pic>
        <p:nvPicPr>
          <p:cNvPr id="10" name="Slika 9">
            <a:extLst>
              <a:ext uri="{FF2B5EF4-FFF2-40B4-BE49-F238E27FC236}">
                <a16:creationId xmlns:a16="http://schemas.microsoft.com/office/drawing/2014/main" xmlns="" id="{DFA2B278-A956-4438-9CB2-1F5C4849AA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48711" y="5706001"/>
            <a:ext cx="809625" cy="714375"/>
          </a:xfrm>
          <a:prstGeom prst="rect">
            <a:avLst/>
          </a:prstGeom>
        </p:spPr>
      </p:pic>
      <p:sp>
        <p:nvSpPr>
          <p:cNvPr id="11" name="TekstniOkvir 10">
            <a:extLst>
              <a:ext uri="{FF2B5EF4-FFF2-40B4-BE49-F238E27FC236}">
                <a16:creationId xmlns:a16="http://schemas.microsoft.com/office/drawing/2014/main" xmlns="" id="{152E69BF-01FD-433E-BF8D-8A6E6E9E69ED}"/>
              </a:ext>
            </a:extLst>
          </p:cNvPr>
          <p:cNvSpPr txBox="1"/>
          <p:nvPr/>
        </p:nvSpPr>
        <p:spPr>
          <a:xfrm>
            <a:off x="7325074" y="5858931"/>
            <a:ext cx="162381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2000" b="1" dirty="0">
                <a:solidFill>
                  <a:schemeClr val="accent6">
                    <a:lumMod val="75000"/>
                  </a:schemeClr>
                </a:solidFill>
                <a:hlinkClick r:id="rId5"/>
              </a:rPr>
              <a:t>Zanimljivosti</a:t>
            </a:r>
            <a:endParaRPr lang="hr-HR" sz="20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12" name="Grafika 11" descr="Double Tap Gesture outline">
            <a:extLst>
              <a:ext uri="{FF2B5EF4-FFF2-40B4-BE49-F238E27FC236}">
                <a16:creationId xmlns:a16="http://schemas.microsoft.com/office/drawing/2014/main" xmlns="" id="{FDA5D98C-28EB-4AE2-95E8-301BFEDE474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4372695" y="4244904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04629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 animBg="1"/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:a16="http://schemas.microsoft.com/office/drawing/2014/main" xmlns="" id="{53CFF036-48DF-4B60-97AE-79BC00C141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61822" y="2841105"/>
            <a:ext cx="4829175" cy="3352800"/>
          </a:xfrm>
          <a:prstGeom prst="rect">
            <a:avLst/>
          </a:prstGeom>
        </p:spPr>
      </p:pic>
      <p:sp>
        <p:nvSpPr>
          <p:cNvPr id="5" name="Rezervirano mjesto sadržaja 1">
            <a:extLst>
              <a:ext uri="{FF2B5EF4-FFF2-40B4-BE49-F238E27FC236}">
                <a16:creationId xmlns:a16="http://schemas.microsoft.com/office/drawing/2014/main" xmlns="" id="{7E34AB2B-14D9-467D-917A-494BB70E0F3D}"/>
              </a:ext>
            </a:extLst>
          </p:cNvPr>
          <p:cNvSpPr txBox="1">
            <a:spLocks/>
          </p:cNvSpPr>
          <p:nvPr/>
        </p:nvSpPr>
        <p:spPr>
          <a:xfrm>
            <a:off x="491358" y="2162502"/>
            <a:ext cx="5755154" cy="330464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r-HR" b="1" dirty="0">
                <a:solidFill>
                  <a:srgbClr val="FF0000"/>
                </a:solidFill>
              </a:rPr>
              <a:t>Vodiči</a:t>
            </a:r>
            <a:r>
              <a:rPr lang="hr-HR" dirty="0"/>
              <a:t> – metalne žice koje provode struju</a:t>
            </a:r>
          </a:p>
          <a:p>
            <a:r>
              <a:rPr lang="hr-HR" b="1" dirty="0">
                <a:solidFill>
                  <a:srgbClr val="00B050"/>
                </a:solidFill>
              </a:rPr>
              <a:t>Izolatori</a:t>
            </a:r>
            <a:r>
              <a:rPr lang="hr-HR" dirty="0"/>
              <a:t> – ne provode električnu energiju (guma, plastika), zaštita</a:t>
            </a:r>
          </a:p>
          <a:p>
            <a:endParaRPr lang="hr-HR" dirty="0"/>
          </a:p>
        </p:txBody>
      </p:sp>
      <p:sp>
        <p:nvSpPr>
          <p:cNvPr id="6" name="TekstniOkvir 5">
            <a:extLst>
              <a:ext uri="{FF2B5EF4-FFF2-40B4-BE49-F238E27FC236}">
                <a16:creationId xmlns:a16="http://schemas.microsoft.com/office/drawing/2014/main" xmlns="" id="{2062478B-9EC9-4BC7-BD15-50444B44F61C}"/>
              </a:ext>
            </a:extLst>
          </p:cNvPr>
          <p:cNvSpPr txBox="1"/>
          <p:nvPr/>
        </p:nvSpPr>
        <p:spPr>
          <a:xfrm>
            <a:off x="8947094" y="2181920"/>
            <a:ext cx="11901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000" b="1" dirty="0">
                <a:solidFill>
                  <a:srgbClr val="FF0000"/>
                </a:solidFill>
              </a:rPr>
              <a:t>VODIČ</a:t>
            </a:r>
            <a:endParaRPr lang="hr-HR" b="1" dirty="0">
              <a:solidFill>
                <a:srgbClr val="FF0000"/>
              </a:solidFill>
            </a:endParaRPr>
          </a:p>
        </p:txBody>
      </p:sp>
      <p:cxnSp>
        <p:nvCxnSpPr>
          <p:cNvPr id="7" name="Ravni poveznik sa strelicom 6">
            <a:extLst>
              <a:ext uri="{FF2B5EF4-FFF2-40B4-BE49-F238E27FC236}">
                <a16:creationId xmlns:a16="http://schemas.microsoft.com/office/drawing/2014/main" xmlns="" id="{C5AD5B31-027B-4E39-AA35-3E364FF1FD53}"/>
              </a:ext>
            </a:extLst>
          </p:cNvPr>
          <p:cNvCxnSpPr>
            <a:cxnSpLocks/>
          </p:cNvCxnSpPr>
          <p:nvPr/>
        </p:nvCxnSpPr>
        <p:spPr>
          <a:xfrm>
            <a:off x="9388530" y="2560639"/>
            <a:ext cx="1064008" cy="668359"/>
          </a:xfrm>
          <a:prstGeom prst="straightConnector1">
            <a:avLst/>
          </a:prstGeom>
          <a:ln w="381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kstniOkvir 7">
            <a:extLst>
              <a:ext uri="{FF2B5EF4-FFF2-40B4-BE49-F238E27FC236}">
                <a16:creationId xmlns:a16="http://schemas.microsoft.com/office/drawing/2014/main" xmlns="" id="{03792FDD-34BA-47CD-A422-D98B0C9DAA98}"/>
              </a:ext>
            </a:extLst>
          </p:cNvPr>
          <p:cNvSpPr txBox="1"/>
          <p:nvPr/>
        </p:nvSpPr>
        <p:spPr>
          <a:xfrm>
            <a:off x="9542160" y="5795199"/>
            <a:ext cx="1347462" cy="40011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hr-HR" sz="2000" b="1" dirty="0">
                <a:solidFill>
                  <a:srgbClr val="00B050"/>
                </a:solidFill>
              </a:rPr>
              <a:t>IZOLATOR</a:t>
            </a:r>
            <a:endParaRPr lang="hr-HR" b="1" dirty="0">
              <a:solidFill>
                <a:srgbClr val="00B050"/>
              </a:solidFill>
            </a:endParaRPr>
          </a:p>
        </p:txBody>
      </p:sp>
      <p:cxnSp>
        <p:nvCxnSpPr>
          <p:cNvPr id="9" name="Ravni poveznik sa strelicom 8">
            <a:extLst>
              <a:ext uri="{FF2B5EF4-FFF2-40B4-BE49-F238E27FC236}">
                <a16:creationId xmlns:a16="http://schemas.microsoft.com/office/drawing/2014/main" xmlns="" id="{16CBAED3-0B32-44FA-BB56-E9C441335612}"/>
              </a:ext>
            </a:extLst>
          </p:cNvPr>
          <p:cNvCxnSpPr>
            <a:cxnSpLocks/>
          </p:cNvCxnSpPr>
          <p:nvPr/>
        </p:nvCxnSpPr>
        <p:spPr>
          <a:xfrm flipH="1" flipV="1">
            <a:off x="9040785" y="5148231"/>
            <a:ext cx="1010553" cy="649705"/>
          </a:xfrm>
          <a:prstGeom prst="straightConnector1">
            <a:avLst/>
          </a:prstGeom>
          <a:ln w="38100">
            <a:solidFill>
              <a:srgbClr val="00B05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Slika 9">
            <a:extLst>
              <a:ext uri="{FF2B5EF4-FFF2-40B4-BE49-F238E27FC236}">
                <a16:creationId xmlns:a16="http://schemas.microsoft.com/office/drawing/2014/main" xmlns="" id="{39607505-0459-4A64-8739-A64922CC76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035" y="6042379"/>
            <a:ext cx="809625" cy="714375"/>
          </a:xfrm>
          <a:prstGeom prst="rect">
            <a:avLst/>
          </a:prstGeom>
        </p:spPr>
      </p:pic>
      <p:sp>
        <p:nvSpPr>
          <p:cNvPr id="11" name="TekstniOkvir 10">
            <a:extLst>
              <a:ext uri="{FF2B5EF4-FFF2-40B4-BE49-F238E27FC236}">
                <a16:creationId xmlns:a16="http://schemas.microsoft.com/office/drawing/2014/main" xmlns="" id="{C176BB4A-6417-44CD-8C02-8F966264541F}"/>
              </a:ext>
            </a:extLst>
          </p:cNvPr>
          <p:cNvSpPr txBox="1"/>
          <p:nvPr/>
        </p:nvSpPr>
        <p:spPr>
          <a:xfrm>
            <a:off x="1050398" y="6195309"/>
            <a:ext cx="162381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2000" b="1" dirty="0">
                <a:solidFill>
                  <a:schemeClr val="accent6">
                    <a:lumMod val="75000"/>
                  </a:schemeClr>
                </a:solidFill>
                <a:hlinkClick r:id="rId4"/>
              </a:rPr>
              <a:t>Zanimljivosti</a:t>
            </a:r>
            <a:endParaRPr lang="hr-HR" sz="20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54060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zervirano mjesto sadržaja 3">
            <a:extLst>
              <a:ext uri="{FF2B5EF4-FFF2-40B4-BE49-F238E27FC236}">
                <a16:creationId xmlns:a16="http://schemas.microsoft.com/office/drawing/2014/main" xmlns="" id="{17972E41-B6EE-47AE-9C6E-513448F722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23824" y="3423680"/>
            <a:ext cx="10302917" cy="3179508"/>
          </a:xfrm>
          <a:prstGeom prst="rect">
            <a:avLst/>
          </a:prstGeom>
        </p:spPr>
      </p:pic>
      <p:sp>
        <p:nvSpPr>
          <p:cNvPr id="3" name="Naslov 2">
            <a:extLst>
              <a:ext uri="{FF2B5EF4-FFF2-40B4-BE49-F238E27FC236}">
                <a16:creationId xmlns:a16="http://schemas.microsoft.com/office/drawing/2014/main" xmlns="" id="{F8097245-6FC1-466D-B127-34CC93C18E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0931" y="1304206"/>
            <a:ext cx="10515600" cy="770868"/>
          </a:xfrm>
        </p:spPr>
        <p:txBody>
          <a:bodyPr>
            <a:normAutofit/>
          </a:bodyPr>
          <a:lstStyle/>
          <a:p>
            <a:r>
              <a:rPr lang="hr-HR" sz="3600" b="1" dirty="0"/>
              <a:t>Pretvorba energije iz hrane</a:t>
            </a:r>
          </a:p>
        </p:txBody>
      </p:sp>
      <p:sp>
        <p:nvSpPr>
          <p:cNvPr id="5" name="Rezervirano mjesto sadržaja 1">
            <a:extLst>
              <a:ext uri="{FF2B5EF4-FFF2-40B4-BE49-F238E27FC236}">
                <a16:creationId xmlns:a16="http://schemas.microsoft.com/office/drawing/2014/main" xmlns="" id="{0F810BB5-7A96-424F-BF5D-BCCD7B776928}"/>
              </a:ext>
            </a:extLst>
          </p:cNvPr>
          <p:cNvSpPr txBox="1">
            <a:spLocks/>
          </p:cNvSpPr>
          <p:nvPr/>
        </p:nvSpPr>
        <p:spPr>
          <a:xfrm>
            <a:off x="511141" y="2439419"/>
            <a:ext cx="10515600" cy="63407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r-HR" dirty="0"/>
              <a:t>Sva živa bića – kemijska energija iz hrane – različite pretvorbe</a:t>
            </a:r>
          </a:p>
        </p:txBody>
      </p:sp>
    </p:spTree>
    <p:extLst>
      <p:ext uri="{BB962C8B-B14F-4D97-AF65-F5344CB8AC3E}">
        <p14:creationId xmlns:p14="http://schemas.microsoft.com/office/powerpoint/2010/main" xmlns="" val="5242527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2">
            <a:extLst>
              <a:ext uri="{FF2B5EF4-FFF2-40B4-BE49-F238E27FC236}">
                <a16:creationId xmlns:a16="http://schemas.microsoft.com/office/drawing/2014/main" xmlns="" id="{32057A83-2728-4BED-B5B9-A72B661056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234" y="1389630"/>
            <a:ext cx="6721754" cy="587656"/>
          </a:xfrm>
          <a:ln w="19050">
            <a:prstDash val="lg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hr-HR" sz="2800" b="1" dirty="0"/>
              <a:t>  Troši li naše tijelo energiju i kada spavamo?</a:t>
            </a:r>
          </a:p>
        </p:txBody>
      </p:sp>
      <p:pic>
        <p:nvPicPr>
          <p:cNvPr id="7" name="Slika 6">
            <a:extLst>
              <a:ext uri="{FF2B5EF4-FFF2-40B4-BE49-F238E27FC236}">
                <a16:creationId xmlns:a16="http://schemas.microsoft.com/office/drawing/2014/main" xmlns="" id="{0547D73F-BC33-4A07-B5A0-97B75D529A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234" y="2177568"/>
            <a:ext cx="6721754" cy="4355136"/>
          </a:xfrm>
          <a:prstGeom prst="rect">
            <a:avLst/>
          </a:prstGeom>
        </p:spPr>
      </p:pic>
      <p:sp>
        <p:nvSpPr>
          <p:cNvPr id="8" name="Naslov 2">
            <a:extLst>
              <a:ext uri="{FF2B5EF4-FFF2-40B4-BE49-F238E27FC236}">
                <a16:creationId xmlns:a16="http://schemas.microsoft.com/office/drawing/2014/main" xmlns="" id="{E6A68C9D-FFB0-4598-BDB5-8D95AF4CFA67}"/>
              </a:ext>
            </a:extLst>
          </p:cNvPr>
          <p:cNvSpPr txBox="1">
            <a:spLocks/>
          </p:cNvSpPr>
          <p:nvPr/>
        </p:nvSpPr>
        <p:spPr>
          <a:xfrm>
            <a:off x="7249509" y="2304493"/>
            <a:ext cx="4795345" cy="587656"/>
          </a:xfrm>
          <a:prstGeom prst="rect">
            <a:avLst/>
          </a:prstGeom>
          <a:ln w="19050" cap="flat" cmpd="sng" algn="ctr">
            <a:solidFill>
              <a:schemeClr val="accent4"/>
            </a:solidFill>
            <a:prstDash val="lgDash"/>
            <a:miter lim="800000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lIns="0" tIns="0" rIns="0" bIns="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hr-HR" sz="2400" b="1" dirty="0"/>
              <a:t>Kuca li naše srce dok spavamo?</a:t>
            </a:r>
          </a:p>
        </p:txBody>
      </p:sp>
      <p:sp>
        <p:nvSpPr>
          <p:cNvPr id="9" name="Naslov 2">
            <a:extLst>
              <a:ext uri="{FF2B5EF4-FFF2-40B4-BE49-F238E27FC236}">
                <a16:creationId xmlns:a16="http://schemas.microsoft.com/office/drawing/2014/main" xmlns="" id="{AB928C10-079D-49A7-8956-9A4A13C9DAEA}"/>
              </a:ext>
            </a:extLst>
          </p:cNvPr>
          <p:cNvSpPr txBox="1">
            <a:spLocks/>
          </p:cNvSpPr>
          <p:nvPr/>
        </p:nvSpPr>
        <p:spPr>
          <a:xfrm>
            <a:off x="7249507" y="3115242"/>
            <a:ext cx="4795345" cy="587656"/>
          </a:xfrm>
          <a:prstGeom prst="rect">
            <a:avLst/>
          </a:prstGeom>
          <a:ln w="19050" cap="flat" cmpd="sng" algn="ctr">
            <a:solidFill>
              <a:schemeClr val="accent4"/>
            </a:solidFill>
            <a:prstDash val="lgDash"/>
            <a:miter lim="800000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lIns="0" tIns="0" rIns="0" bIns="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hr-HR" sz="2400" b="1" dirty="0"/>
              <a:t>Dišemo li za vrijeme spavanja?</a:t>
            </a:r>
          </a:p>
        </p:txBody>
      </p:sp>
      <p:sp>
        <p:nvSpPr>
          <p:cNvPr id="10" name="Naslov 2">
            <a:extLst>
              <a:ext uri="{FF2B5EF4-FFF2-40B4-BE49-F238E27FC236}">
                <a16:creationId xmlns:a16="http://schemas.microsoft.com/office/drawing/2014/main" xmlns="" id="{709FE943-5DCF-4FC4-8B44-69AF6C748A72}"/>
              </a:ext>
            </a:extLst>
          </p:cNvPr>
          <p:cNvSpPr txBox="1">
            <a:spLocks/>
          </p:cNvSpPr>
          <p:nvPr/>
        </p:nvSpPr>
        <p:spPr>
          <a:xfrm>
            <a:off x="7249506" y="3913719"/>
            <a:ext cx="4795345" cy="587656"/>
          </a:xfrm>
          <a:prstGeom prst="rect">
            <a:avLst/>
          </a:prstGeom>
          <a:ln w="19050" cap="flat" cmpd="sng" algn="ctr">
            <a:solidFill>
              <a:schemeClr val="accent4"/>
            </a:solidFill>
            <a:prstDash val="lgDash"/>
            <a:miter lim="800000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lIns="0" tIns="0" rIns="0" bIns="0" rtlCol="0" anchor="t" anchorCtr="0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hr-HR" sz="2800" b="1" dirty="0"/>
              <a:t>Mijenjamo li položaj dok spavamo?</a:t>
            </a:r>
          </a:p>
        </p:txBody>
      </p:sp>
      <p:sp>
        <p:nvSpPr>
          <p:cNvPr id="11" name="Naslov 2">
            <a:extLst>
              <a:ext uri="{FF2B5EF4-FFF2-40B4-BE49-F238E27FC236}">
                <a16:creationId xmlns:a16="http://schemas.microsoft.com/office/drawing/2014/main" xmlns="" id="{2CEFF5B5-6C8D-4A51-A33B-65D3C5403DD6}"/>
              </a:ext>
            </a:extLst>
          </p:cNvPr>
          <p:cNvSpPr txBox="1">
            <a:spLocks/>
          </p:cNvSpPr>
          <p:nvPr/>
        </p:nvSpPr>
        <p:spPr>
          <a:xfrm>
            <a:off x="7249509" y="4782891"/>
            <a:ext cx="4795345" cy="1144944"/>
          </a:xfrm>
          <a:prstGeom prst="rect">
            <a:avLst/>
          </a:prstGeom>
          <a:ln w="19050" cap="flat" cmpd="sng" algn="ctr">
            <a:solidFill>
              <a:schemeClr val="accent4"/>
            </a:solidFill>
            <a:prstDash val="lgDash"/>
            <a:miter lim="800000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hr-HR" sz="2400" b="1" dirty="0"/>
              <a:t> Zašto nam je primamljiv krevet u rano jutro kada moramo izaći iz njega?</a:t>
            </a:r>
          </a:p>
        </p:txBody>
      </p:sp>
      <p:sp>
        <p:nvSpPr>
          <p:cNvPr id="13" name="TekstniOkvir 12">
            <a:extLst>
              <a:ext uri="{FF2B5EF4-FFF2-40B4-BE49-F238E27FC236}">
                <a16:creationId xmlns:a16="http://schemas.microsoft.com/office/drawing/2014/main" xmlns="" id="{43782B7D-D6D7-4F87-90D7-3E658A8D0312}"/>
              </a:ext>
            </a:extLst>
          </p:cNvPr>
          <p:cNvSpPr txBox="1"/>
          <p:nvPr/>
        </p:nvSpPr>
        <p:spPr>
          <a:xfrm>
            <a:off x="7173310" y="1408117"/>
            <a:ext cx="1135117" cy="523220"/>
          </a:xfrm>
          <a:prstGeom prst="rect">
            <a:avLst/>
          </a:prstGeom>
          <a:ln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hr-HR" sz="2800" b="1" dirty="0">
                <a:solidFill>
                  <a:srgbClr val="00B050"/>
                </a:solidFill>
              </a:rPr>
              <a:t>DA</a:t>
            </a:r>
            <a:endParaRPr lang="hr-HR" sz="2000" b="1" dirty="0">
              <a:solidFill>
                <a:srgbClr val="00B050"/>
              </a:solidFill>
            </a:endParaRPr>
          </a:p>
        </p:txBody>
      </p:sp>
      <p:sp>
        <p:nvSpPr>
          <p:cNvPr id="14" name="Naslov 2">
            <a:extLst>
              <a:ext uri="{FF2B5EF4-FFF2-40B4-BE49-F238E27FC236}">
                <a16:creationId xmlns:a16="http://schemas.microsoft.com/office/drawing/2014/main" xmlns="" id="{B785BFAE-8AED-42F0-A484-CE1BF49541AB}"/>
              </a:ext>
            </a:extLst>
          </p:cNvPr>
          <p:cNvSpPr txBox="1">
            <a:spLocks/>
          </p:cNvSpPr>
          <p:nvPr/>
        </p:nvSpPr>
        <p:spPr>
          <a:xfrm>
            <a:off x="7249505" y="6080235"/>
            <a:ext cx="4795345" cy="452469"/>
          </a:xfrm>
          <a:prstGeom prst="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hr-HR" sz="2400" b="1" dirty="0"/>
              <a:t>SAZNAJMO!</a:t>
            </a:r>
          </a:p>
        </p:txBody>
      </p:sp>
    </p:spTree>
    <p:extLst>
      <p:ext uri="{BB962C8B-B14F-4D97-AF65-F5344CB8AC3E}">
        <p14:creationId xmlns:p14="http://schemas.microsoft.com/office/powerpoint/2010/main" xmlns="" val="1956056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8" grpId="0" animBg="1"/>
      <p:bldP spid="9" grpId="0" animBg="1"/>
      <p:bldP spid="10" grpId="0" animBg="1"/>
      <p:bldP spid="11" grpId="0" animBg="1"/>
      <p:bldP spid="13" grpId="0" animBg="1"/>
      <p:bldP spid="1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2">
            <a:extLst>
              <a:ext uri="{FF2B5EF4-FFF2-40B4-BE49-F238E27FC236}">
                <a16:creationId xmlns:a16="http://schemas.microsoft.com/office/drawing/2014/main" xmlns="" id="{603D9811-E78B-4FB3-9F11-6625E5C630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014" y="1423269"/>
            <a:ext cx="10515600" cy="770868"/>
          </a:xfrm>
        </p:spPr>
        <p:txBody>
          <a:bodyPr>
            <a:normAutofit/>
          </a:bodyPr>
          <a:lstStyle/>
          <a:p>
            <a:pPr algn="ctr"/>
            <a:r>
              <a:rPr lang="hr-HR" sz="4800" b="1" dirty="0"/>
              <a:t>TOPLINSKA IZOLACIJA</a:t>
            </a: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xmlns="" id="{3D67CB46-945A-4762-8B64-E0B03389FE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6882" y="2464786"/>
            <a:ext cx="8248650" cy="3848100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xmlns="" id="{0748D05E-D831-4572-A4D5-701215A285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65532" y="6159956"/>
            <a:ext cx="809625" cy="714375"/>
          </a:xfrm>
          <a:prstGeom prst="rect">
            <a:avLst/>
          </a:prstGeom>
        </p:spPr>
      </p:pic>
      <p:sp>
        <p:nvSpPr>
          <p:cNvPr id="6" name="TekstniOkvir 5">
            <a:extLst>
              <a:ext uri="{FF2B5EF4-FFF2-40B4-BE49-F238E27FC236}">
                <a16:creationId xmlns:a16="http://schemas.microsoft.com/office/drawing/2014/main" xmlns="" id="{7AF49EE1-D35B-40F5-A9A6-49E8339FD35B}"/>
              </a:ext>
            </a:extLst>
          </p:cNvPr>
          <p:cNvSpPr txBox="1"/>
          <p:nvPr/>
        </p:nvSpPr>
        <p:spPr>
          <a:xfrm>
            <a:off x="10541895" y="6312886"/>
            <a:ext cx="162381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2000" b="1" dirty="0">
                <a:solidFill>
                  <a:schemeClr val="accent6">
                    <a:lumMod val="75000"/>
                  </a:schemeClr>
                </a:solidFill>
                <a:hlinkClick r:id="rId4"/>
              </a:rPr>
              <a:t>Zanimljivosti</a:t>
            </a:r>
            <a:endParaRPr lang="hr-HR" sz="20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798270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zervirano mjesto sadržaja 11">
            <a:extLst>
              <a:ext uri="{FF2B5EF4-FFF2-40B4-BE49-F238E27FC236}">
                <a16:creationId xmlns:a16="http://schemas.microsoft.com/office/drawing/2014/main" xmlns="" id="{1C156622-1766-4079-85CF-C11BBAFEFC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6612" y="2220756"/>
            <a:ext cx="5157787" cy="2637571"/>
          </a:xfrm>
        </p:spPr>
        <p:txBody>
          <a:bodyPr/>
          <a:lstStyle/>
          <a:p>
            <a:r>
              <a:rPr lang="hr-HR" dirty="0"/>
              <a:t>Stalna tjelesna temperatura </a:t>
            </a:r>
          </a:p>
          <a:p>
            <a:pPr marL="0" indent="0">
              <a:buNone/>
            </a:pPr>
            <a:r>
              <a:rPr lang="hr-HR" dirty="0"/>
              <a:t>(ptice, sisavci)</a:t>
            </a:r>
          </a:p>
          <a:p>
            <a:endParaRPr lang="hr-HR" dirty="0"/>
          </a:p>
        </p:txBody>
      </p:sp>
      <p:sp>
        <p:nvSpPr>
          <p:cNvPr id="14" name="Rezervirano mjesto sadržaja 13">
            <a:extLst>
              <a:ext uri="{FF2B5EF4-FFF2-40B4-BE49-F238E27FC236}">
                <a16:creationId xmlns:a16="http://schemas.microsoft.com/office/drawing/2014/main" xmlns="" id="{07ADBE9C-0AEC-4EC9-9BC2-50EB54F40AA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47088" y="2220756"/>
            <a:ext cx="5183188" cy="2637571"/>
          </a:xfrm>
        </p:spPr>
        <p:txBody>
          <a:bodyPr/>
          <a:lstStyle/>
          <a:p>
            <a:r>
              <a:rPr lang="hr-HR" dirty="0"/>
              <a:t>Promjenjiva tjelesna temperatura</a:t>
            </a:r>
          </a:p>
          <a:p>
            <a:pPr marL="0" indent="0">
              <a:buNone/>
            </a:pPr>
            <a:r>
              <a:rPr lang="hr-HR" dirty="0"/>
              <a:t>(gušteri, zmije)</a:t>
            </a:r>
          </a:p>
          <a:p>
            <a:endParaRPr lang="hr-HR" dirty="0"/>
          </a:p>
        </p:txBody>
      </p:sp>
      <p:sp>
        <p:nvSpPr>
          <p:cNvPr id="10" name="Naslov 9">
            <a:extLst>
              <a:ext uri="{FF2B5EF4-FFF2-40B4-BE49-F238E27FC236}">
                <a16:creationId xmlns:a16="http://schemas.microsoft.com/office/drawing/2014/main" xmlns="" id="{A420677E-99ED-415A-ACE9-DD437A6159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61349"/>
            <a:ext cx="10515600" cy="770868"/>
          </a:xfrm>
        </p:spPr>
        <p:txBody>
          <a:bodyPr>
            <a:normAutofit/>
          </a:bodyPr>
          <a:lstStyle/>
          <a:p>
            <a:pPr algn="ctr"/>
            <a:r>
              <a:rPr lang="hr-HR" sz="3600" b="1" dirty="0"/>
              <a:t>Tjelesna temperatura životinja </a:t>
            </a:r>
          </a:p>
        </p:txBody>
      </p:sp>
      <p:pic>
        <p:nvPicPr>
          <p:cNvPr id="16" name="Slika 15" descr="Slika na kojoj se prikazuje vjeverica, sisavac, životinja, nebo&#10;&#10;Opis je automatski generiran">
            <a:extLst>
              <a:ext uri="{FF2B5EF4-FFF2-40B4-BE49-F238E27FC236}">
                <a16:creationId xmlns:a16="http://schemas.microsoft.com/office/drawing/2014/main" xmlns="" id="{3D6B902D-EB05-4D18-B1FA-2468E0E421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07791" y="3246766"/>
            <a:ext cx="2958690" cy="2651726"/>
          </a:xfrm>
          <a:prstGeom prst="rect">
            <a:avLst/>
          </a:prstGeom>
        </p:spPr>
      </p:pic>
      <p:pic>
        <p:nvPicPr>
          <p:cNvPr id="18" name="Slika 17" descr="Slika na kojoj se prikazuje životinja, slon, crv, daždevnjak&#10;&#10;Opis je automatski generiran">
            <a:extLst>
              <a:ext uri="{FF2B5EF4-FFF2-40B4-BE49-F238E27FC236}">
                <a16:creationId xmlns:a16="http://schemas.microsoft.com/office/drawing/2014/main" xmlns="" id="{22D285D3-611B-40C0-A882-65DE9B95BD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823962" y="3074855"/>
            <a:ext cx="2014863" cy="3301857"/>
          </a:xfrm>
          <a:prstGeom prst="rect">
            <a:avLst/>
          </a:prstGeom>
        </p:spPr>
      </p:pic>
      <p:pic>
        <p:nvPicPr>
          <p:cNvPr id="17" name="Slika 16" descr="Slika na kojoj se prikazuje životinja, reptil, gušter&#10;&#10;Opis je automatski generiran">
            <a:extLst>
              <a:ext uri="{FF2B5EF4-FFF2-40B4-BE49-F238E27FC236}">
                <a16:creationId xmlns:a16="http://schemas.microsoft.com/office/drawing/2014/main" xmlns="" id="{371122D9-0B7E-45F7-BEF5-8A1D604FD9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054825">
            <a:off x="6666392" y="3802760"/>
            <a:ext cx="3603479" cy="2288209"/>
          </a:xfrm>
          <a:prstGeom prst="rect">
            <a:avLst/>
          </a:prstGeom>
        </p:spPr>
      </p:pic>
      <p:pic>
        <p:nvPicPr>
          <p:cNvPr id="19" name="Slika 18" descr="Slika na kojoj se prikazuje ptica, životinja, vodarica, stajanje&#10;&#10;Opis je automatski generiran">
            <a:extLst>
              <a:ext uri="{FF2B5EF4-FFF2-40B4-BE49-F238E27FC236}">
                <a16:creationId xmlns:a16="http://schemas.microsoft.com/office/drawing/2014/main" xmlns="" id="{5198326B-8A9E-4290-8825-F5E9652FCD3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26905" y="3591962"/>
            <a:ext cx="2463933" cy="3184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64450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uiExpand="1" build="p"/>
      <p:bldP spid="14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zervirano mjesto sadržaja 7">
            <a:extLst>
              <a:ext uri="{FF2B5EF4-FFF2-40B4-BE49-F238E27FC236}">
                <a16:creationId xmlns:a16="http://schemas.microsoft.com/office/drawing/2014/main" xmlns="" id="{485D63DE-9A2E-4669-ABBE-81C19C40D2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6649" y="2350176"/>
            <a:ext cx="5695950" cy="3304640"/>
          </a:xfrm>
        </p:spPr>
        <p:txBody>
          <a:bodyPr/>
          <a:lstStyle/>
          <a:p>
            <a:r>
              <a:rPr lang="hr-HR" dirty="0"/>
              <a:t>Zadržavanje stalne tjelesne temperature u hladnim uvjetima ovisi o tri osnovna  procesa;</a:t>
            </a:r>
          </a:p>
          <a:p>
            <a:pPr marL="914400" lvl="1" indent="-457200">
              <a:buFont typeface="+mj-lt"/>
              <a:buAutoNum type="arabicPeriod"/>
            </a:pPr>
            <a:r>
              <a:rPr lang="hr-HR" b="1" dirty="0"/>
              <a:t>NASTAJANJE TOPLINSKE ENERGIJE</a:t>
            </a:r>
          </a:p>
          <a:p>
            <a:pPr marL="914400" lvl="1" indent="-457200">
              <a:buFont typeface="+mj-lt"/>
              <a:buAutoNum type="arabicPeriod"/>
            </a:pPr>
            <a:r>
              <a:rPr lang="hr-HR" b="1" dirty="0"/>
              <a:t>ZAŠTITA OD GUBITKA TOPLINE</a:t>
            </a:r>
          </a:p>
          <a:p>
            <a:pPr marL="914400" lvl="1" indent="-457200">
              <a:buFont typeface="+mj-lt"/>
              <a:buAutoNum type="arabicPeriod"/>
            </a:pPr>
            <a:r>
              <a:rPr lang="hr-HR" b="1" dirty="0"/>
              <a:t>ŠTEDNJA ENERGIJE</a:t>
            </a:r>
          </a:p>
        </p:txBody>
      </p:sp>
      <p:sp>
        <p:nvSpPr>
          <p:cNvPr id="7" name="Naslov 6">
            <a:extLst>
              <a:ext uri="{FF2B5EF4-FFF2-40B4-BE49-F238E27FC236}">
                <a16:creationId xmlns:a16="http://schemas.microsoft.com/office/drawing/2014/main" xmlns="" id="{F3513BE5-028A-4B2E-B554-523E67E434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649" y="1632692"/>
            <a:ext cx="10515600" cy="770868"/>
          </a:xfrm>
        </p:spPr>
        <p:txBody>
          <a:bodyPr>
            <a:normAutofit/>
          </a:bodyPr>
          <a:lstStyle/>
          <a:p>
            <a:r>
              <a:rPr lang="hr-HR" sz="3600" b="1" dirty="0"/>
              <a:t>Ptice i sisavci…</a:t>
            </a:r>
          </a:p>
        </p:txBody>
      </p:sp>
      <p:pic>
        <p:nvPicPr>
          <p:cNvPr id="9" name="Slika 8">
            <a:extLst>
              <a:ext uri="{FF2B5EF4-FFF2-40B4-BE49-F238E27FC236}">
                <a16:creationId xmlns:a16="http://schemas.microsoft.com/office/drawing/2014/main" xmlns="" id="{4D28A523-F99C-446D-B0D8-D4BB8D9642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098" y="5018668"/>
            <a:ext cx="809625" cy="714375"/>
          </a:xfrm>
          <a:prstGeom prst="rect">
            <a:avLst/>
          </a:prstGeom>
        </p:spPr>
      </p:pic>
      <p:sp>
        <p:nvSpPr>
          <p:cNvPr id="10" name="TekstniOkvir 9">
            <a:extLst>
              <a:ext uri="{FF2B5EF4-FFF2-40B4-BE49-F238E27FC236}">
                <a16:creationId xmlns:a16="http://schemas.microsoft.com/office/drawing/2014/main" xmlns="" id="{579E67EF-897E-431B-8880-A76FDF90920A}"/>
              </a:ext>
            </a:extLst>
          </p:cNvPr>
          <p:cNvSpPr txBox="1"/>
          <p:nvPr/>
        </p:nvSpPr>
        <p:spPr>
          <a:xfrm>
            <a:off x="871461" y="5171598"/>
            <a:ext cx="162381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2000" b="1" dirty="0">
                <a:solidFill>
                  <a:schemeClr val="accent6">
                    <a:lumMod val="75000"/>
                  </a:schemeClr>
                </a:solidFill>
                <a:hlinkClick r:id="rId3"/>
              </a:rPr>
              <a:t>Zanimljivosti</a:t>
            </a:r>
            <a:endParaRPr lang="hr-HR" sz="20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11" name="Slika 10">
            <a:extLst>
              <a:ext uri="{FF2B5EF4-FFF2-40B4-BE49-F238E27FC236}">
                <a16:creationId xmlns:a16="http://schemas.microsoft.com/office/drawing/2014/main" xmlns="" id="{568B1FF7-CA38-4484-8632-6BCC7A686C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34150" y="1657023"/>
            <a:ext cx="4819650" cy="4514850"/>
          </a:xfrm>
          <a:prstGeom prst="rect">
            <a:avLst/>
          </a:prstGeom>
        </p:spPr>
      </p:pic>
      <p:sp>
        <p:nvSpPr>
          <p:cNvPr id="12" name="TekstniOkvir 11">
            <a:extLst>
              <a:ext uri="{FF2B5EF4-FFF2-40B4-BE49-F238E27FC236}">
                <a16:creationId xmlns:a16="http://schemas.microsoft.com/office/drawing/2014/main" xmlns="" id="{AF56D4EA-3E7D-4BB7-8F0A-D86BC74D21C0}"/>
              </a:ext>
            </a:extLst>
          </p:cNvPr>
          <p:cNvSpPr txBox="1"/>
          <p:nvPr/>
        </p:nvSpPr>
        <p:spPr>
          <a:xfrm>
            <a:off x="904723" y="6202975"/>
            <a:ext cx="609337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2000" dirty="0">
                <a:hlinkClick r:id="rId5"/>
              </a:rPr>
              <a:t>Kako se zagrijati usred najsurovije zime na planetu?</a:t>
            </a:r>
            <a:endParaRPr lang="hr-HR" sz="2000" dirty="0"/>
          </a:p>
        </p:txBody>
      </p:sp>
      <p:pic>
        <p:nvPicPr>
          <p:cNvPr id="13" name="Grafika 12" descr="Double Tap Gesture outline">
            <a:extLst>
              <a:ext uri="{FF2B5EF4-FFF2-40B4-BE49-F238E27FC236}">
                <a16:creationId xmlns:a16="http://schemas.microsoft.com/office/drawing/2014/main" xmlns="" id="{8E496CCE-8F4E-4496-8184-0A63EB99EA2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95098" y="5885973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1123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>
            <a:extLst>
              <a:ext uri="{FF2B5EF4-FFF2-40B4-BE49-F238E27FC236}">
                <a16:creationId xmlns:a16="http://schemas.microsoft.com/office/drawing/2014/main" xmlns="" id="{F2053ABE-8443-4269-A9E7-0C147E3A673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76320" y="2194429"/>
            <a:ext cx="5181600" cy="204649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r-HR" b="1" dirty="0"/>
              <a:t>VEĆE ŽIVOTINJE </a:t>
            </a:r>
          </a:p>
          <a:p>
            <a:r>
              <a:rPr lang="hr-HR" dirty="0"/>
              <a:t>površina tijela manja u odnosu na volumen tijela = </a:t>
            </a:r>
            <a:r>
              <a:rPr lang="hr-HR" dirty="0">
                <a:solidFill>
                  <a:srgbClr val="00B050"/>
                </a:solidFill>
              </a:rPr>
              <a:t>MANJI GUBITAK TOPLINSKE ENERGIJE</a:t>
            </a:r>
          </a:p>
        </p:txBody>
      </p:sp>
      <p:sp>
        <p:nvSpPr>
          <p:cNvPr id="6" name="Rezervirano mjesto sadržaja 5">
            <a:extLst>
              <a:ext uri="{FF2B5EF4-FFF2-40B4-BE49-F238E27FC236}">
                <a16:creationId xmlns:a16="http://schemas.microsoft.com/office/drawing/2014/main" xmlns="" id="{363B1038-4C3A-40EB-ABF9-28F512663C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194137"/>
            <a:ext cx="5181600" cy="1866107"/>
          </a:xfrm>
        </p:spPr>
        <p:txBody>
          <a:bodyPr/>
          <a:lstStyle/>
          <a:p>
            <a:pPr marL="0" indent="0">
              <a:buNone/>
            </a:pPr>
            <a:r>
              <a:rPr lang="hr-HR" b="1" dirty="0"/>
              <a:t>MANJE ŽIVOTINJE </a:t>
            </a:r>
          </a:p>
          <a:p>
            <a:r>
              <a:rPr lang="hr-HR" dirty="0"/>
              <a:t>površina tijela veća u odnosu na volumen tijela = </a:t>
            </a:r>
            <a:r>
              <a:rPr lang="hr-HR" dirty="0">
                <a:solidFill>
                  <a:srgbClr val="FF0000"/>
                </a:solidFill>
              </a:rPr>
              <a:t>VEĆI GUBITAK TOPLINSKE ENERGIJE </a:t>
            </a:r>
          </a:p>
          <a:p>
            <a:pPr marL="0" indent="0">
              <a:buNone/>
            </a:pPr>
            <a:endParaRPr lang="hr-HR" dirty="0"/>
          </a:p>
        </p:txBody>
      </p:sp>
      <p:sp>
        <p:nvSpPr>
          <p:cNvPr id="3" name="Naslov 2">
            <a:extLst>
              <a:ext uri="{FF2B5EF4-FFF2-40B4-BE49-F238E27FC236}">
                <a16:creationId xmlns:a16="http://schemas.microsoft.com/office/drawing/2014/main" xmlns="" id="{AB6BAEF2-0A73-419C-8429-39D7EFFC45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120" y="1365824"/>
            <a:ext cx="10515600" cy="770868"/>
          </a:xfrm>
        </p:spPr>
        <p:txBody>
          <a:bodyPr>
            <a:noAutofit/>
          </a:bodyPr>
          <a:lstStyle/>
          <a:p>
            <a:r>
              <a:rPr lang="hr-HR" sz="3200" b="1" dirty="0">
                <a:latin typeface="+mn-lt"/>
              </a:rPr>
              <a:t>Odnos volumena i površine tijela - važan za štednju energije</a:t>
            </a:r>
            <a:br>
              <a:rPr lang="hr-HR" sz="3200" b="1" dirty="0">
                <a:latin typeface="+mn-lt"/>
              </a:rPr>
            </a:br>
            <a:endParaRPr lang="hr-HR" sz="3200" b="1" dirty="0">
              <a:latin typeface="+mn-lt"/>
            </a:endParaRPr>
          </a:p>
        </p:txBody>
      </p:sp>
      <p:sp>
        <p:nvSpPr>
          <p:cNvPr id="10" name="TekstniOkvir 9">
            <a:extLst>
              <a:ext uri="{FF2B5EF4-FFF2-40B4-BE49-F238E27FC236}">
                <a16:creationId xmlns:a16="http://schemas.microsoft.com/office/drawing/2014/main" xmlns="" id="{1A5F7B2C-AF19-4D45-8E72-F8D5CBCD8BB3}"/>
              </a:ext>
            </a:extLst>
          </p:cNvPr>
          <p:cNvSpPr txBox="1"/>
          <p:nvPr/>
        </p:nvSpPr>
        <p:spPr>
          <a:xfrm>
            <a:off x="7956966" y="4438721"/>
            <a:ext cx="3520332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dirty="0">
                <a:solidFill>
                  <a:srgbClr val="686868"/>
                </a:solidFill>
                <a:latin typeface="Arial" panose="020B0604020202020204" pitchFamily="34" charset="0"/>
              </a:rPr>
              <a:t>K</a:t>
            </a:r>
            <a:r>
              <a:rPr lang="hr-HR" b="0" i="0" dirty="0">
                <a:solidFill>
                  <a:srgbClr val="686868"/>
                </a:solidFill>
                <a:effectLst/>
                <a:latin typeface="Arial" panose="020B0604020202020204" pitchFamily="34" charset="0"/>
              </a:rPr>
              <a:t>ocka bridova dužine 1cm ima volumen </a:t>
            </a:r>
            <a:r>
              <a:rPr lang="hr-HR" b="0" i="0" dirty="0" smtClean="0">
                <a:solidFill>
                  <a:srgbClr val="686868"/>
                </a:solidFill>
                <a:effectLst/>
                <a:latin typeface="Arial" panose="020B0604020202020204" pitchFamily="34" charset="0"/>
              </a:rPr>
              <a:t>1 cm</a:t>
            </a:r>
            <a:r>
              <a:rPr lang="hr-HR" b="0" i="0" baseline="30000" dirty="0" smtClean="0">
                <a:solidFill>
                  <a:srgbClr val="686868"/>
                </a:solidFill>
                <a:effectLst/>
                <a:latin typeface="Arial" panose="020B0604020202020204" pitchFamily="34" charset="0"/>
              </a:rPr>
              <a:t>3</a:t>
            </a:r>
            <a:r>
              <a:rPr lang="hr-HR" b="0" i="0" dirty="0">
                <a:solidFill>
                  <a:srgbClr val="686868"/>
                </a:solidFill>
                <a:effectLst/>
                <a:latin typeface="Arial" panose="020B0604020202020204" pitchFamily="34" charset="0"/>
              </a:rPr>
              <a:t>, dok joj je površina </a:t>
            </a:r>
            <a:r>
              <a:rPr lang="hr-HR" b="0" i="0" dirty="0" smtClean="0">
                <a:solidFill>
                  <a:srgbClr val="686868"/>
                </a:solidFill>
                <a:effectLst/>
                <a:latin typeface="Arial" panose="020B0604020202020204" pitchFamily="34" charset="0"/>
              </a:rPr>
              <a:t>6 cm</a:t>
            </a:r>
            <a:r>
              <a:rPr lang="hr-HR" b="0" i="0" baseline="30000" dirty="0" smtClean="0">
                <a:solidFill>
                  <a:srgbClr val="686868"/>
                </a:solidFill>
                <a:effectLst/>
                <a:latin typeface="Arial" panose="020B0604020202020204" pitchFamily="34" charset="0"/>
              </a:rPr>
              <a:t>2</a:t>
            </a:r>
            <a:r>
              <a:rPr lang="hr-HR" b="0" i="0" dirty="0">
                <a:solidFill>
                  <a:srgbClr val="686868"/>
                </a:solidFill>
                <a:effectLst/>
                <a:latin typeface="Arial" panose="020B0604020202020204" pitchFamily="34" charset="0"/>
              </a:rPr>
              <a:t>, a omjer površine i volumena tijela iznosi </a:t>
            </a:r>
            <a:r>
              <a:rPr lang="hr-HR" b="1" i="0" dirty="0">
                <a:solidFill>
                  <a:srgbClr val="686868"/>
                </a:solidFill>
                <a:effectLst/>
                <a:latin typeface="Arial" panose="020B0604020202020204" pitchFamily="34" charset="0"/>
              </a:rPr>
              <a:t>6:1</a:t>
            </a:r>
            <a:r>
              <a:rPr lang="hr-HR" b="0" i="0" dirty="0">
                <a:solidFill>
                  <a:srgbClr val="686868"/>
                </a:solidFill>
                <a:effectLst/>
                <a:latin typeface="Arial" panose="020B0604020202020204" pitchFamily="34" charset="0"/>
              </a:rPr>
              <a:t> (na </a:t>
            </a:r>
            <a:r>
              <a:rPr lang="hr-HR" b="0" i="0" dirty="0" smtClean="0">
                <a:solidFill>
                  <a:srgbClr val="686868"/>
                </a:solidFill>
                <a:effectLst/>
                <a:latin typeface="Arial" panose="020B0604020202020204" pitchFamily="34" charset="0"/>
              </a:rPr>
              <a:t>1 cm</a:t>
            </a:r>
            <a:r>
              <a:rPr lang="hr-HR" b="0" i="0" baseline="30000" dirty="0" smtClean="0">
                <a:solidFill>
                  <a:srgbClr val="686868"/>
                </a:solidFill>
                <a:effectLst/>
                <a:latin typeface="Arial" panose="020B0604020202020204" pitchFamily="34" charset="0"/>
              </a:rPr>
              <a:t>3</a:t>
            </a:r>
            <a:r>
              <a:rPr lang="hr-HR" b="0" i="0" baseline="30000" dirty="0">
                <a:solidFill>
                  <a:srgbClr val="686868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hr-HR" b="0" i="0" dirty="0">
                <a:solidFill>
                  <a:srgbClr val="686868"/>
                </a:solidFill>
                <a:effectLst/>
                <a:latin typeface="Arial" panose="020B0604020202020204" pitchFamily="34" charset="0"/>
              </a:rPr>
              <a:t>volumena postoji površina od </a:t>
            </a:r>
            <a:r>
              <a:rPr lang="hr-HR" b="0" i="0" dirty="0" smtClean="0">
                <a:solidFill>
                  <a:srgbClr val="686868"/>
                </a:solidFill>
                <a:effectLst/>
                <a:latin typeface="Arial" panose="020B0604020202020204" pitchFamily="34" charset="0"/>
              </a:rPr>
              <a:t>6 cm</a:t>
            </a:r>
            <a:r>
              <a:rPr lang="hr-HR" b="0" i="0" baseline="30000" dirty="0" smtClean="0">
                <a:solidFill>
                  <a:srgbClr val="686868"/>
                </a:solidFill>
                <a:effectLst/>
                <a:latin typeface="Arial" panose="020B0604020202020204" pitchFamily="34" charset="0"/>
              </a:rPr>
              <a:t>2</a:t>
            </a:r>
            <a:r>
              <a:rPr lang="hr-HR" b="0" i="0" dirty="0">
                <a:solidFill>
                  <a:srgbClr val="686868"/>
                </a:solidFill>
                <a:effectLst/>
                <a:latin typeface="Arial" panose="020B0604020202020204" pitchFamily="34" charset="0"/>
              </a:rPr>
              <a:t> kroz koju se gubi toplina). </a:t>
            </a:r>
            <a:endParaRPr lang="hr-HR" dirty="0"/>
          </a:p>
        </p:txBody>
      </p:sp>
      <mc:AlternateContent xmlns:mc="http://schemas.openxmlformats.org/markup-compatibility/2006">
        <mc:Choice xmlns:am3d="http://schemas.microsoft.com/office/drawing/2017/model3d" xmlns="" Requires="am3d">
          <p:graphicFrame>
            <p:nvGraphicFramePr>
              <p:cNvPr id="11" name="3D model 10" descr="Prism And Basal Pinacoid Red">
                <a:extLst>
                  <a:ext uri="{FF2B5EF4-FFF2-40B4-BE49-F238E27FC236}">
                    <a16:creationId xmlns:a16="http://schemas.microsoft.com/office/drawing/2014/main" id="{2FA72A28-08E5-4B24-AE24-F8775A336BF9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850388336"/>
                  </p:ext>
                </p:extLst>
              </p:nvPr>
            </p:nvGraphicFramePr>
            <p:xfrm>
              <a:off x="-23231" y="3778138"/>
              <a:ext cx="2559153" cy="2772447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2559153" cy="2772447"/>
                    </a:xfrm>
                    <a:prstGeom prst="rect">
                      <a:avLst/>
                    </a:prstGeom>
                  </am3d:spPr>
                  <am3d:camera>
                    <am3d:pos x="0" y="0" z="81469150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39970" d="1000000"/>
                    <am3d:preTrans dx="-76" dy="-17999982" dz="1"/>
                    <am3d:scale>
                      <am3d:sx n="1000000" d="1000000"/>
                      <am3d:sy n="1000000" d="1000000"/>
                      <am3d:sz n="1000000" d="1000000"/>
                    </am3d:scale>
                    <am3d:rot ax="3196164" ay="-2670258" az="-2592514"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2838974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1" name="3D model 10" descr="Prism And Basal Pinacoid Red">
                <a:extLst>
                  <a:ext uri="{FF2B5EF4-FFF2-40B4-BE49-F238E27FC236}">
                    <a16:creationId xmlns:a16="http://schemas.microsoft.com/office/drawing/2014/main" xmlns="" id="{2FA72A28-08E5-4B24-AE24-F8775A336BF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-23231" y="3778138"/>
                <a:ext cx="2559153" cy="277244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xmlns="" Requires="am3d">
          <p:graphicFrame>
            <p:nvGraphicFramePr>
              <p:cNvPr id="12" name="3D model 11" descr="Prism And Basal Pinacoid Red">
                <a:extLst>
                  <a:ext uri="{FF2B5EF4-FFF2-40B4-BE49-F238E27FC236}">
                    <a16:creationId xmlns:a16="http://schemas.microsoft.com/office/drawing/2014/main" id="{A6AC0CB3-788B-4720-ADF6-6322B892E6F7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551707303"/>
                  </p:ext>
                </p:extLst>
              </p:nvPr>
            </p:nvGraphicFramePr>
            <p:xfrm>
              <a:off x="6290740" y="4175134"/>
              <a:ext cx="1552994" cy="1733572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1552994" cy="1733572"/>
                    </a:xfrm>
                    <a:prstGeom prst="rect">
                      <a:avLst/>
                    </a:prstGeom>
                  </am3d:spPr>
                  <am3d:camera>
                    <am3d:pos x="0" y="0" z="81469150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39970" d="1000000"/>
                    <am3d:preTrans dx="-76" dy="-17999982" dz="1"/>
                    <am3d:scale>
                      <am3d:sx n="1000000" d="1000000"/>
                      <am3d:sy n="1000000" d="1000000"/>
                      <am3d:sz n="1000000" d="1000000"/>
                    </am3d:scale>
                    <am3d:rot ax="2918726" ay="-2424270" az="-2181998"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1746482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2" name="3D model 11" descr="Prism And Basal Pinacoid Red">
                <a:extLst>
                  <a:ext uri="{FF2B5EF4-FFF2-40B4-BE49-F238E27FC236}">
                    <a16:creationId xmlns:a16="http://schemas.microsoft.com/office/drawing/2014/main" xmlns="" id="{A6AC0CB3-788B-4720-ADF6-6322B892E6F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290740" y="4175134"/>
                <a:ext cx="1552994" cy="1733572"/>
              </a:xfrm>
              <a:prstGeom prst="rect">
                <a:avLst/>
              </a:prstGeom>
            </p:spPr>
          </p:pic>
        </mc:Fallback>
      </mc:AlternateContent>
      <p:sp>
        <p:nvSpPr>
          <p:cNvPr id="14" name="TekstniOkvir 13">
            <a:extLst>
              <a:ext uri="{FF2B5EF4-FFF2-40B4-BE49-F238E27FC236}">
                <a16:creationId xmlns:a16="http://schemas.microsoft.com/office/drawing/2014/main" xmlns="" id="{47AFF70A-87A9-4C14-833B-02145564960B}"/>
              </a:ext>
            </a:extLst>
          </p:cNvPr>
          <p:cNvSpPr txBox="1"/>
          <p:nvPr/>
        </p:nvSpPr>
        <p:spPr>
          <a:xfrm>
            <a:off x="2774731" y="4419068"/>
            <a:ext cx="3263461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b="0" i="0" dirty="0">
                <a:solidFill>
                  <a:srgbClr val="686868"/>
                </a:solidFill>
                <a:effectLst/>
                <a:latin typeface="Arial" panose="020B0604020202020204" pitchFamily="34" charset="0"/>
              </a:rPr>
              <a:t>Kocka bridova dužine 3cm ima volumen </a:t>
            </a:r>
            <a:r>
              <a:rPr lang="hr-HR" b="0" i="0" dirty="0" smtClean="0">
                <a:solidFill>
                  <a:srgbClr val="686868"/>
                </a:solidFill>
                <a:effectLst/>
                <a:latin typeface="Arial" panose="020B0604020202020204" pitchFamily="34" charset="0"/>
              </a:rPr>
              <a:t>27 cm</a:t>
            </a:r>
            <a:r>
              <a:rPr lang="hr-HR" b="0" i="0" baseline="30000" dirty="0" smtClean="0">
                <a:solidFill>
                  <a:srgbClr val="686868"/>
                </a:solidFill>
                <a:effectLst/>
                <a:latin typeface="Arial" panose="020B0604020202020204" pitchFamily="34" charset="0"/>
              </a:rPr>
              <a:t>3</a:t>
            </a:r>
            <a:r>
              <a:rPr lang="hr-HR" b="0" i="0" dirty="0">
                <a:solidFill>
                  <a:srgbClr val="686868"/>
                </a:solidFill>
                <a:effectLst/>
                <a:latin typeface="Arial" panose="020B0604020202020204" pitchFamily="34" charset="0"/>
              </a:rPr>
              <a:t>, a površinu </a:t>
            </a:r>
            <a:r>
              <a:rPr lang="hr-HR" b="0" i="0" dirty="0" smtClean="0">
                <a:solidFill>
                  <a:srgbClr val="686868"/>
                </a:solidFill>
                <a:effectLst/>
                <a:latin typeface="Arial" panose="020B0604020202020204" pitchFamily="34" charset="0"/>
              </a:rPr>
              <a:t>54 cm</a:t>
            </a:r>
            <a:r>
              <a:rPr lang="hr-HR" b="0" i="0" baseline="30000" dirty="0" smtClean="0">
                <a:solidFill>
                  <a:srgbClr val="686868"/>
                </a:solidFill>
                <a:effectLst/>
                <a:latin typeface="Arial" panose="020B0604020202020204" pitchFamily="34" charset="0"/>
              </a:rPr>
              <a:t>2</a:t>
            </a:r>
            <a:r>
              <a:rPr lang="hr-HR" b="0" i="0" dirty="0">
                <a:solidFill>
                  <a:srgbClr val="686868"/>
                </a:solidFill>
                <a:effectLst/>
                <a:latin typeface="Arial" panose="020B0604020202020204" pitchFamily="34" charset="0"/>
              </a:rPr>
              <a:t>  te omjer površine i volumena tijela iznosi </a:t>
            </a:r>
            <a:r>
              <a:rPr lang="hr-HR" b="1" i="0" dirty="0">
                <a:solidFill>
                  <a:srgbClr val="686868"/>
                </a:solidFill>
                <a:effectLst/>
                <a:latin typeface="Arial" panose="020B0604020202020204" pitchFamily="34" charset="0"/>
              </a:rPr>
              <a:t>2:1 </a:t>
            </a:r>
            <a:r>
              <a:rPr lang="hr-HR" b="0" i="0" dirty="0">
                <a:solidFill>
                  <a:srgbClr val="686868"/>
                </a:solidFill>
                <a:effectLst/>
                <a:latin typeface="Arial" panose="020B0604020202020204" pitchFamily="34" charset="0"/>
              </a:rPr>
              <a:t>(na </a:t>
            </a:r>
            <a:r>
              <a:rPr lang="hr-HR" b="0" i="0" dirty="0" smtClean="0">
                <a:solidFill>
                  <a:srgbClr val="686868"/>
                </a:solidFill>
                <a:effectLst/>
                <a:latin typeface="Arial" panose="020B0604020202020204" pitchFamily="34" charset="0"/>
              </a:rPr>
              <a:t>1 cm</a:t>
            </a:r>
            <a:r>
              <a:rPr lang="hr-HR" b="0" i="0" baseline="30000" dirty="0" smtClean="0">
                <a:solidFill>
                  <a:srgbClr val="686868"/>
                </a:solidFill>
                <a:effectLst/>
                <a:latin typeface="Arial" panose="020B0604020202020204" pitchFamily="34" charset="0"/>
              </a:rPr>
              <a:t>3</a:t>
            </a:r>
            <a:r>
              <a:rPr lang="hr-HR" b="0" i="0" dirty="0">
                <a:solidFill>
                  <a:srgbClr val="686868"/>
                </a:solidFill>
                <a:effectLst/>
                <a:latin typeface="Arial" panose="020B0604020202020204" pitchFamily="34" charset="0"/>
              </a:rPr>
              <a:t> volumena postoji površina od </a:t>
            </a:r>
            <a:r>
              <a:rPr lang="hr-HR" b="0" i="0" dirty="0" smtClean="0">
                <a:solidFill>
                  <a:srgbClr val="686868"/>
                </a:solidFill>
                <a:effectLst/>
                <a:latin typeface="Arial" panose="020B0604020202020204" pitchFamily="34" charset="0"/>
              </a:rPr>
              <a:t>2 cm</a:t>
            </a:r>
            <a:r>
              <a:rPr lang="hr-HR" b="0" i="0" baseline="30000" dirty="0" smtClean="0">
                <a:solidFill>
                  <a:srgbClr val="686868"/>
                </a:solidFill>
                <a:effectLst/>
                <a:latin typeface="Arial" panose="020B0604020202020204" pitchFamily="34" charset="0"/>
              </a:rPr>
              <a:t>2</a:t>
            </a:r>
            <a:r>
              <a:rPr lang="hr-HR" b="0" i="0" dirty="0">
                <a:solidFill>
                  <a:srgbClr val="686868"/>
                </a:solidFill>
                <a:effectLst/>
                <a:latin typeface="Arial" panose="020B0604020202020204" pitchFamily="34" charset="0"/>
              </a:rPr>
              <a:t> kroz koju se gubi toplina).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xmlns="" val="3504467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slov 1">
            <a:extLst>
              <a:ext uri="{FF2B5EF4-FFF2-40B4-BE49-F238E27FC236}">
                <a16:creationId xmlns:a16="http://schemas.microsoft.com/office/drawing/2014/main" xmlns="" id="{0A4ACA27-FDC9-421A-AF21-58A32DD8F9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234" y="1357862"/>
            <a:ext cx="4269828" cy="662781"/>
          </a:xfrm>
        </p:spPr>
        <p:txBody>
          <a:bodyPr>
            <a:normAutofit/>
          </a:bodyPr>
          <a:lstStyle/>
          <a:p>
            <a:r>
              <a:rPr lang="hr-HR" sz="3600" b="1" dirty="0"/>
              <a:t>Štednja energije </a:t>
            </a:r>
          </a:p>
        </p:txBody>
      </p:sp>
      <p:pic>
        <p:nvPicPr>
          <p:cNvPr id="6" name="Slika 5" descr="Slika na kojoj se prikazuje na otvorenom, stijena, osoba, tlo&#10;&#10;Opis je automatski generiran">
            <a:extLst>
              <a:ext uri="{FF2B5EF4-FFF2-40B4-BE49-F238E27FC236}">
                <a16:creationId xmlns:a16="http://schemas.microsoft.com/office/drawing/2014/main" xmlns="" id="{898035AE-63C7-4EFA-8F38-8AA03C140A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817486" y="1232367"/>
            <a:ext cx="6009280" cy="3966125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xmlns="" id="{93283D6C-3EF0-49AB-BD3D-D6C7658736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567757" y="5429692"/>
            <a:ext cx="2143802" cy="1428308"/>
          </a:xfrm>
          <a:prstGeom prst="rect">
            <a:avLst/>
          </a:prstGeom>
        </p:spPr>
      </p:pic>
      <p:sp>
        <p:nvSpPr>
          <p:cNvPr id="8" name="Rezervirano mjesto sadržaja 2">
            <a:extLst>
              <a:ext uri="{FF2B5EF4-FFF2-40B4-BE49-F238E27FC236}">
                <a16:creationId xmlns:a16="http://schemas.microsoft.com/office/drawing/2014/main" xmlns="" id="{1F3CB7FC-BD27-433E-A577-C1AC0DD7B1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5234" y="1996917"/>
            <a:ext cx="5350565" cy="3332457"/>
          </a:xfrm>
        </p:spPr>
        <p:txBody>
          <a:bodyPr>
            <a:normAutofit/>
          </a:bodyPr>
          <a:lstStyle/>
          <a:p>
            <a:r>
              <a:rPr lang="hr-HR" dirty="0"/>
              <a:t>Zimski san</a:t>
            </a:r>
          </a:p>
          <a:p>
            <a:r>
              <a:rPr lang="hr-HR" dirty="0"/>
              <a:t>Zimsko  mirovanje</a:t>
            </a:r>
          </a:p>
          <a:p>
            <a:r>
              <a:rPr lang="hr-HR" dirty="0"/>
              <a:t>Tijesno priljubljivanje jedinki</a:t>
            </a:r>
          </a:p>
          <a:p>
            <a:r>
              <a:rPr lang="hr-HR" dirty="0" smtClean="0"/>
              <a:t>Manji </a:t>
            </a:r>
            <a:r>
              <a:rPr lang="hr-HR" dirty="0"/>
              <a:t>omjer površine i volumena tijela</a:t>
            </a:r>
          </a:p>
          <a:p>
            <a:r>
              <a:rPr lang="hr-HR" dirty="0"/>
              <a:t>Toplinski izolatori (perje, dlaka)</a:t>
            </a:r>
          </a:p>
        </p:txBody>
      </p:sp>
      <p:sp>
        <p:nvSpPr>
          <p:cNvPr id="9" name="TekstniOkvir 8">
            <a:extLst>
              <a:ext uri="{FF2B5EF4-FFF2-40B4-BE49-F238E27FC236}">
                <a16:creationId xmlns:a16="http://schemas.microsoft.com/office/drawing/2014/main" xmlns="" id="{6D8359F9-BCB0-4F13-A9C1-432A9FBA04A4}"/>
              </a:ext>
            </a:extLst>
          </p:cNvPr>
          <p:cNvSpPr txBox="1"/>
          <p:nvPr/>
        </p:nvSpPr>
        <p:spPr>
          <a:xfrm>
            <a:off x="599090" y="5913013"/>
            <a:ext cx="4035972" cy="461665"/>
          </a:xfrm>
          <a:prstGeom prst="rect">
            <a:avLst/>
          </a:prstGeom>
          <a:ln>
            <a:prstDash val="lg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hr-HR" sz="2400" b="1" dirty="0"/>
              <a:t>Što su to izolatori? </a:t>
            </a:r>
          </a:p>
        </p:txBody>
      </p:sp>
    </p:spTree>
    <p:extLst>
      <p:ext uri="{BB962C8B-B14F-4D97-AF65-F5344CB8AC3E}">
        <p14:creationId xmlns:p14="http://schemas.microsoft.com/office/powerpoint/2010/main" xmlns="" val="3745856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Rezervirano mjesto sadržaja 6">
            <a:extLst>
              <a:ext uri="{FF2B5EF4-FFF2-40B4-BE49-F238E27FC236}">
                <a16:creationId xmlns:a16="http://schemas.microsoft.com/office/drawing/2014/main" xmlns="" id="{0DC50E0E-862F-4785-8ABE-B486A057E19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21456" y="1183126"/>
            <a:ext cx="7339183" cy="3305175"/>
          </a:xfrm>
          <a:prstGeom prst="rect">
            <a:avLst/>
          </a:prstGeom>
        </p:spPr>
      </p:pic>
      <p:sp>
        <p:nvSpPr>
          <p:cNvPr id="5" name="Naslov 4">
            <a:extLst>
              <a:ext uri="{FF2B5EF4-FFF2-40B4-BE49-F238E27FC236}">
                <a16:creationId xmlns:a16="http://schemas.microsoft.com/office/drawing/2014/main" xmlns="" id="{81C0715A-FF77-4E58-B76C-75C96DC212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5020" y="4611523"/>
            <a:ext cx="9414641" cy="717222"/>
          </a:xfrm>
          <a:ln w="19050">
            <a:prstDash val="dashDot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>
              <a:lnSpc>
                <a:spcPct val="150000"/>
              </a:lnSpc>
            </a:pPr>
            <a:r>
              <a:rPr lang="hr-HR" sz="2800" dirty="0"/>
              <a:t>Hoće li se u toploj juhi prije zagrijati metalna ili drvena žlica? </a:t>
            </a:r>
          </a:p>
        </p:txBody>
      </p:sp>
      <p:sp>
        <p:nvSpPr>
          <p:cNvPr id="8" name="TekstniOkvir 7">
            <a:extLst>
              <a:ext uri="{FF2B5EF4-FFF2-40B4-BE49-F238E27FC236}">
                <a16:creationId xmlns:a16="http://schemas.microsoft.com/office/drawing/2014/main" xmlns="" id="{2941B995-A87F-41A5-946D-1856B75C6A05}"/>
              </a:ext>
            </a:extLst>
          </p:cNvPr>
          <p:cNvSpPr txBox="1"/>
          <p:nvPr/>
        </p:nvSpPr>
        <p:spPr>
          <a:xfrm>
            <a:off x="394138" y="5549462"/>
            <a:ext cx="115561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hr-HR" sz="2800" dirty="0"/>
              <a:t>Metal – bolje provodi toplinu nego DRVO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r-HR" sz="2800" dirty="0"/>
              <a:t>Tvari koje slabo provode toplinu – TOPLINSKI IZOLATORI</a:t>
            </a:r>
          </a:p>
        </p:txBody>
      </p:sp>
    </p:spTree>
    <p:extLst>
      <p:ext uri="{BB962C8B-B14F-4D97-AF65-F5344CB8AC3E}">
        <p14:creationId xmlns:p14="http://schemas.microsoft.com/office/powerpoint/2010/main" xmlns="" val="3898724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>
            <a:extLst>
              <a:ext uri="{FF2B5EF4-FFF2-40B4-BE49-F238E27FC236}">
                <a16:creationId xmlns:a16="http://schemas.microsoft.com/office/drawing/2014/main" xmlns="" id="{17B4B67A-2E3B-4C80-ADAD-0BE24D30A4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94137"/>
            <a:ext cx="7880131" cy="4185659"/>
          </a:xfrm>
        </p:spPr>
        <p:txBody>
          <a:bodyPr>
            <a:normAutofit/>
          </a:bodyPr>
          <a:lstStyle/>
          <a:p>
            <a:r>
              <a:rPr lang="hr-HR" dirty="0"/>
              <a:t>Zrak  u prostorima među perjem ptica i među dlakom sisavaca – </a:t>
            </a:r>
            <a:r>
              <a:rPr lang="hr-HR" b="1" dirty="0"/>
              <a:t>TOPLINSKA IZOLACIJA</a:t>
            </a:r>
          </a:p>
          <a:p>
            <a:r>
              <a:rPr lang="hr-HR" dirty="0"/>
              <a:t>Kako bi zrak bio toplinski izolator treba spriječiti njegovo GIBANJE</a:t>
            </a:r>
          </a:p>
          <a:p>
            <a:pPr lvl="1"/>
            <a:r>
              <a:rPr lang="hr-HR" dirty="0"/>
              <a:t>Pernata i vunena odjeća</a:t>
            </a:r>
          </a:p>
          <a:p>
            <a:pPr lvl="1"/>
            <a:r>
              <a:rPr lang="hr-HR" dirty="0"/>
              <a:t>Cigle i blokovi sa šupljinama </a:t>
            </a:r>
          </a:p>
          <a:p>
            <a:pPr lvl="1"/>
            <a:r>
              <a:rPr lang="hr-HR" dirty="0"/>
              <a:t>Dvostruki zidovi</a:t>
            </a:r>
          </a:p>
          <a:p>
            <a:pPr lvl="1"/>
            <a:r>
              <a:rPr lang="hr-HR" dirty="0"/>
              <a:t>Dvostruka stakla</a:t>
            </a:r>
          </a:p>
        </p:txBody>
      </p:sp>
      <p:sp>
        <p:nvSpPr>
          <p:cNvPr id="3" name="Naslov 2">
            <a:extLst>
              <a:ext uri="{FF2B5EF4-FFF2-40B4-BE49-F238E27FC236}">
                <a16:creationId xmlns:a16="http://schemas.microsoft.com/office/drawing/2014/main" xmlns="" id="{0B20739F-CCBB-460D-848D-F8B6C0EE2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7786" y="1423269"/>
            <a:ext cx="10515600" cy="770868"/>
          </a:xfrm>
        </p:spPr>
        <p:txBody>
          <a:bodyPr>
            <a:normAutofit/>
          </a:bodyPr>
          <a:lstStyle/>
          <a:p>
            <a:r>
              <a:rPr lang="hr-HR" sz="3600" b="1" dirty="0"/>
              <a:t>Zrak kao izolator</a:t>
            </a:r>
          </a:p>
        </p:txBody>
      </p:sp>
      <p:pic>
        <p:nvPicPr>
          <p:cNvPr id="4" name="Slika 3" descr="Slika na kojoj se prikazuje osoba, muškarac, zgrada, na otvorenom&#10;&#10;Opis je automatski generiran">
            <a:extLst>
              <a:ext uri="{FF2B5EF4-FFF2-40B4-BE49-F238E27FC236}">
                <a16:creationId xmlns:a16="http://schemas.microsoft.com/office/drawing/2014/main" xmlns="" id="{01C09204-F62D-4297-8655-AAC72F07B8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062254" y="1166673"/>
            <a:ext cx="4140838" cy="3120293"/>
          </a:xfrm>
          <a:prstGeom prst="rect">
            <a:avLst/>
          </a:prstGeom>
        </p:spPr>
      </p:pic>
      <p:pic>
        <p:nvPicPr>
          <p:cNvPr id="5" name="Slika 4" descr="Slika na kojoj se prikazuje na zatvorenom, prozor, zgrada, ormarić&#10;&#10;Opis je automatski generiran">
            <a:extLst>
              <a:ext uri="{FF2B5EF4-FFF2-40B4-BE49-F238E27FC236}">
                <a16:creationId xmlns:a16="http://schemas.microsoft.com/office/drawing/2014/main" xmlns="" id="{5682A36F-4192-416A-AFE4-779F3BD16E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051162" y="4286966"/>
            <a:ext cx="4140838" cy="2571034"/>
          </a:xfrm>
          <a:prstGeom prst="rect">
            <a:avLst/>
          </a:prstGeom>
        </p:spPr>
      </p:pic>
      <p:pic>
        <p:nvPicPr>
          <p:cNvPr id="6" name="Slika 5" descr="Slika na kojoj se prikazuje osoba, odjeća, snijeg, na otvorenom&#10;&#10;Opis je automatski generiran">
            <a:extLst>
              <a:ext uri="{FF2B5EF4-FFF2-40B4-BE49-F238E27FC236}">
                <a16:creationId xmlns:a16="http://schemas.microsoft.com/office/drawing/2014/main" xmlns="" id="{AC8F1AB2-0112-4F50-B31C-62FF702E49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675586" y="3699842"/>
            <a:ext cx="2364484" cy="3158157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xmlns="" id="{7A58F936-D35E-47FC-95F3-6C16FECA60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0973" y="5814400"/>
            <a:ext cx="809625" cy="714375"/>
          </a:xfrm>
          <a:prstGeom prst="rect">
            <a:avLst/>
          </a:prstGeom>
        </p:spPr>
      </p:pic>
      <p:sp>
        <p:nvSpPr>
          <p:cNvPr id="8" name="TekstniOkvir 7">
            <a:extLst>
              <a:ext uri="{FF2B5EF4-FFF2-40B4-BE49-F238E27FC236}">
                <a16:creationId xmlns:a16="http://schemas.microsoft.com/office/drawing/2014/main" xmlns="" id="{86CB3562-769F-4714-87DD-415639AA8EEA}"/>
              </a:ext>
            </a:extLst>
          </p:cNvPr>
          <p:cNvSpPr txBox="1"/>
          <p:nvPr/>
        </p:nvSpPr>
        <p:spPr>
          <a:xfrm>
            <a:off x="987336" y="5967330"/>
            <a:ext cx="162381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2000" b="1" dirty="0">
                <a:solidFill>
                  <a:schemeClr val="accent6">
                    <a:lumMod val="75000"/>
                  </a:schemeClr>
                </a:solidFill>
                <a:hlinkClick r:id="rId6"/>
              </a:rPr>
              <a:t>Zanimljivosti</a:t>
            </a:r>
            <a:endParaRPr lang="hr-HR" sz="20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921562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lika 6">
            <a:extLst>
              <a:ext uri="{FF2B5EF4-FFF2-40B4-BE49-F238E27FC236}">
                <a16:creationId xmlns:a16="http://schemas.microsoft.com/office/drawing/2014/main" xmlns="" id="{104F408A-8052-4231-8218-D20AAF56AD1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006"/>
          <a:stretch/>
        </p:blipFill>
        <p:spPr>
          <a:xfrm>
            <a:off x="0" y="1080866"/>
            <a:ext cx="12192000" cy="5777134"/>
          </a:xfrm>
          <a:prstGeom prst="rect">
            <a:avLst/>
          </a:prstGeom>
        </p:spPr>
      </p:pic>
      <p:sp>
        <p:nvSpPr>
          <p:cNvPr id="6" name="Naslov 5">
            <a:extLst>
              <a:ext uri="{FF2B5EF4-FFF2-40B4-BE49-F238E27FC236}">
                <a16:creationId xmlns:a16="http://schemas.microsoft.com/office/drawing/2014/main" xmlns="" id="{90C817F4-53A4-4016-BC74-E87DE4B6C6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4441" y="5211048"/>
            <a:ext cx="11997559" cy="1655763"/>
          </a:xfrm>
        </p:spPr>
        <p:txBody>
          <a:bodyPr/>
          <a:lstStyle/>
          <a:p>
            <a:r>
              <a:rPr lang="hr-HR" dirty="0">
                <a:solidFill>
                  <a:schemeClr val="bg1"/>
                </a:solidFill>
              </a:rPr>
              <a:t>PRETVORBE, PRIJENOS I SKLADIŠTENJE ENERGIJE </a:t>
            </a:r>
          </a:p>
        </p:txBody>
      </p:sp>
    </p:spTree>
    <p:extLst>
      <p:ext uri="{BB962C8B-B14F-4D97-AF65-F5344CB8AC3E}">
        <p14:creationId xmlns:p14="http://schemas.microsoft.com/office/powerpoint/2010/main" xmlns="" val="165573629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>
            <a:extLst>
              <a:ext uri="{FF2B5EF4-FFF2-40B4-BE49-F238E27FC236}">
                <a16:creationId xmlns:a16="http://schemas.microsoft.com/office/drawing/2014/main" xmlns="" id="{AC06A994-8CD0-42E8-AF77-AAA408C2F0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4358" y="2384086"/>
            <a:ext cx="4884683" cy="3304640"/>
          </a:xfrm>
        </p:spPr>
        <p:txBody>
          <a:bodyPr>
            <a:normAutofit lnSpcReduction="10000"/>
          </a:bodyPr>
          <a:lstStyle/>
          <a:p>
            <a:r>
              <a:rPr lang="hr-HR" sz="2800" dirty="0"/>
              <a:t>Energent – gorivo</a:t>
            </a:r>
          </a:p>
          <a:p>
            <a:r>
              <a:rPr lang="hr-HR" sz="2800" dirty="0"/>
              <a:t>Električna energija</a:t>
            </a:r>
          </a:p>
          <a:p>
            <a:r>
              <a:rPr lang="hr-HR" sz="2800" dirty="0"/>
              <a:t>Fosilna goriva (nafta, ugljen, zemni plin)</a:t>
            </a:r>
          </a:p>
          <a:p>
            <a:r>
              <a:rPr lang="hr-HR" sz="2800" dirty="0"/>
              <a:t>Solarna energija (Sunce)</a:t>
            </a:r>
          </a:p>
          <a:p>
            <a:r>
              <a:rPr lang="hr-HR" sz="2800" dirty="0"/>
              <a:t>Drvo </a:t>
            </a:r>
          </a:p>
          <a:p>
            <a:r>
              <a:rPr lang="hr-HR" sz="2800" dirty="0"/>
              <a:t>Toplana (topla voda)</a:t>
            </a:r>
          </a:p>
          <a:p>
            <a:endParaRPr lang="hr-HR" dirty="0"/>
          </a:p>
        </p:txBody>
      </p:sp>
      <p:sp>
        <p:nvSpPr>
          <p:cNvPr id="3" name="Naslov 2">
            <a:extLst>
              <a:ext uri="{FF2B5EF4-FFF2-40B4-BE49-F238E27FC236}">
                <a16:creationId xmlns:a16="http://schemas.microsoft.com/office/drawing/2014/main" xmlns="" id="{DF166863-40DD-4FA8-8BEB-BDE19094D2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4358" y="1423269"/>
            <a:ext cx="10515600" cy="770868"/>
          </a:xfrm>
        </p:spPr>
        <p:txBody>
          <a:bodyPr>
            <a:normAutofit/>
          </a:bodyPr>
          <a:lstStyle/>
          <a:p>
            <a:r>
              <a:rPr lang="hr-HR" sz="3600" b="1" dirty="0"/>
              <a:t>Zagrijavanje stambenih prostora</a:t>
            </a: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xmlns="" id="{F61860DD-58D6-4D3F-BF1C-D631C42B27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70634" y="2256831"/>
            <a:ext cx="6327228" cy="4221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8033680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niOkvir 3">
            <a:extLst>
              <a:ext uri="{FF2B5EF4-FFF2-40B4-BE49-F238E27FC236}">
                <a16:creationId xmlns:a16="http://schemas.microsoft.com/office/drawing/2014/main" xmlns="" id="{0B832CEB-5986-49A2-93F1-34F77C29FE75}"/>
              </a:ext>
            </a:extLst>
          </p:cNvPr>
          <p:cNvSpPr txBox="1"/>
          <p:nvPr/>
        </p:nvSpPr>
        <p:spPr>
          <a:xfrm>
            <a:off x="822994" y="1918010"/>
            <a:ext cx="10193395" cy="101566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endParaRPr lang="hr-HR" sz="2000" dirty="0"/>
          </a:p>
          <a:p>
            <a:r>
              <a:rPr lang="hr-HR" sz="2000" b="1" dirty="0"/>
              <a:t>DDS Istraži</a:t>
            </a:r>
          </a:p>
          <a:p>
            <a:r>
              <a:rPr lang="hr-HR" sz="2000" dirty="0">
                <a:hlinkClick r:id="rId2"/>
              </a:rPr>
              <a:t>Istraži koji se energenti (koja goriva) najviše upotrebljavaju za zagrijavanje kuća u tvojem kraju</a:t>
            </a:r>
            <a:endParaRPr lang="hr-HR" sz="2000" dirty="0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xmlns="" id="{F3618B82-2BC7-4369-BBC7-E8292D6C00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445" y="1604039"/>
            <a:ext cx="668375" cy="627942"/>
          </a:xfrm>
          <a:prstGeom prst="rect">
            <a:avLst/>
          </a:prstGeom>
        </p:spPr>
      </p:pic>
      <p:sp>
        <p:nvSpPr>
          <p:cNvPr id="6" name="TekstniOkvir 5">
            <a:extLst>
              <a:ext uri="{FF2B5EF4-FFF2-40B4-BE49-F238E27FC236}">
                <a16:creationId xmlns:a16="http://schemas.microsoft.com/office/drawing/2014/main" xmlns="" id="{3C9CDA83-DEDA-498E-A3E6-20EB6DC26DCB}"/>
              </a:ext>
            </a:extLst>
          </p:cNvPr>
          <p:cNvSpPr txBox="1"/>
          <p:nvPr/>
        </p:nvSpPr>
        <p:spPr>
          <a:xfrm>
            <a:off x="822995" y="3632506"/>
            <a:ext cx="4999738" cy="101566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endParaRPr lang="hr-HR" sz="2000" dirty="0"/>
          </a:p>
          <a:p>
            <a:r>
              <a:rPr lang="hr-HR" sz="2000" b="1" dirty="0"/>
              <a:t>DDS Istraži</a:t>
            </a:r>
          </a:p>
          <a:p>
            <a:r>
              <a:rPr lang="hr-HR" sz="2000" dirty="0">
                <a:hlinkClick r:id="rId2"/>
              </a:rPr>
              <a:t>Istraži </a:t>
            </a:r>
            <a:r>
              <a:rPr lang="hr-HR" sz="2000" dirty="0" smtClean="0">
                <a:hlinkClick r:id="rId2"/>
              </a:rPr>
              <a:t>je li tvoj </a:t>
            </a:r>
            <a:r>
              <a:rPr lang="hr-HR" sz="2000" dirty="0">
                <a:hlinkClick r:id="rId2"/>
              </a:rPr>
              <a:t>ili obližnji grad toplinski otok</a:t>
            </a:r>
            <a:endParaRPr lang="hr-HR" sz="2000" dirty="0"/>
          </a:p>
        </p:txBody>
      </p:sp>
      <p:pic>
        <p:nvPicPr>
          <p:cNvPr id="7" name="Slika 6">
            <a:extLst>
              <a:ext uri="{FF2B5EF4-FFF2-40B4-BE49-F238E27FC236}">
                <a16:creationId xmlns:a16="http://schemas.microsoft.com/office/drawing/2014/main" xmlns="" id="{E46B5B74-D37F-4128-A7A0-A2C5997B18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445" y="3318535"/>
            <a:ext cx="668375" cy="627942"/>
          </a:xfrm>
          <a:prstGeom prst="rect">
            <a:avLst/>
          </a:prstGeom>
        </p:spPr>
      </p:pic>
      <p:pic>
        <p:nvPicPr>
          <p:cNvPr id="8" name="Grafika 7" descr="Double Tap Gesture outline">
            <a:extLst>
              <a:ext uri="{FF2B5EF4-FFF2-40B4-BE49-F238E27FC236}">
                <a16:creationId xmlns:a16="http://schemas.microsoft.com/office/drawing/2014/main" xmlns="" id="{7C339C98-35BD-4CA6-A5D5-212861E819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282877" y="5120331"/>
            <a:ext cx="914400" cy="914400"/>
          </a:xfrm>
          <a:prstGeom prst="rect">
            <a:avLst/>
          </a:prstGeom>
        </p:spPr>
      </p:pic>
      <p:sp>
        <p:nvSpPr>
          <p:cNvPr id="9" name="TekstniOkvir 8">
            <a:extLst>
              <a:ext uri="{FF2B5EF4-FFF2-40B4-BE49-F238E27FC236}">
                <a16:creationId xmlns:a16="http://schemas.microsoft.com/office/drawing/2014/main" xmlns="" id="{17F19BAF-400C-4C24-9543-B10043CC2F0C}"/>
              </a:ext>
            </a:extLst>
          </p:cNvPr>
          <p:cNvSpPr txBox="1"/>
          <p:nvPr/>
        </p:nvSpPr>
        <p:spPr>
          <a:xfrm>
            <a:off x="1140820" y="5521228"/>
            <a:ext cx="135212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2000" dirty="0">
                <a:hlinkClick r:id="rId6"/>
              </a:rPr>
              <a:t>Biogorivo</a:t>
            </a:r>
            <a:endParaRPr lang="hr-HR" sz="2000" dirty="0"/>
          </a:p>
        </p:txBody>
      </p:sp>
    </p:spTree>
    <p:extLst>
      <p:ext uri="{BB962C8B-B14F-4D97-AF65-F5344CB8AC3E}">
        <p14:creationId xmlns:p14="http://schemas.microsoft.com/office/powerpoint/2010/main" xmlns="" val="74067509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060D542B-3625-40CA-928A-F2597B004C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3703" y="1449685"/>
            <a:ext cx="9299028" cy="657225"/>
          </a:xfrm>
        </p:spPr>
        <p:txBody>
          <a:bodyPr>
            <a:normAutofit/>
          </a:bodyPr>
          <a:lstStyle/>
          <a:p>
            <a:r>
              <a:rPr lang="hr-HR" sz="3600" b="1" dirty="0"/>
              <a:t>Drvo ili fosilna goriva kao energenti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xmlns="" id="{114EB383-0092-47EF-97D1-FC2C25C6F1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3703" y="2231473"/>
            <a:ext cx="4834595" cy="4245442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hr-HR" dirty="0"/>
              <a:t>Izgaranjem drveta i fosilnih goriva  nastaje ugljikov dioksid i čađa – </a:t>
            </a:r>
            <a:r>
              <a:rPr lang="hr-HR" b="1" dirty="0"/>
              <a:t>ŠTETNO DJELOVANJE NA OKOLIŠ</a:t>
            </a:r>
          </a:p>
          <a:p>
            <a:pPr>
              <a:lnSpc>
                <a:spcPct val="110000"/>
              </a:lnSpc>
            </a:pPr>
            <a:endParaRPr lang="hr-HR" dirty="0"/>
          </a:p>
          <a:p>
            <a:pPr marL="0" indent="0" algn="ctr">
              <a:lnSpc>
                <a:spcPct val="110000"/>
              </a:lnSpc>
              <a:buNone/>
            </a:pPr>
            <a:r>
              <a:rPr lang="hr-HR" dirty="0">
                <a:solidFill>
                  <a:srgbClr val="FF0000"/>
                </a:solidFill>
              </a:rPr>
              <a:t>Što ih više koristimo za grijanje – više pridonosimo onečišćenju okoliša</a:t>
            </a:r>
          </a:p>
          <a:p>
            <a:endParaRPr lang="hr-HR" sz="2400" dirty="0"/>
          </a:p>
        </p:txBody>
      </p:sp>
      <p:pic>
        <p:nvPicPr>
          <p:cNvPr id="7" name="Slika 6" descr="Slika na kojoj se prikazuje vlak, na otvorenom, praćenje, trava&#10;&#10;Opis je automatski generiran">
            <a:extLst>
              <a:ext uri="{FF2B5EF4-FFF2-40B4-BE49-F238E27FC236}">
                <a16:creationId xmlns:a16="http://schemas.microsoft.com/office/drawing/2014/main" xmlns="" id="{A37B90C1-BA2D-4C50-A6B1-A6B1E215A5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28580" y="2231473"/>
            <a:ext cx="6689999" cy="4457212"/>
          </a:xfrm>
          <a:prstGeom prst="rect">
            <a:avLst/>
          </a:prstGeom>
        </p:spPr>
      </p:pic>
      <p:sp>
        <p:nvSpPr>
          <p:cNvPr id="8" name="TekstniOkvir 7">
            <a:extLst>
              <a:ext uri="{FF2B5EF4-FFF2-40B4-BE49-F238E27FC236}">
                <a16:creationId xmlns:a16="http://schemas.microsoft.com/office/drawing/2014/main" xmlns="" id="{17CF5C40-7EA9-4295-98C8-49DE0D14A626}"/>
              </a:ext>
            </a:extLst>
          </p:cNvPr>
          <p:cNvSpPr txBox="1"/>
          <p:nvPr/>
        </p:nvSpPr>
        <p:spPr>
          <a:xfrm>
            <a:off x="10238391" y="1640524"/>
            <a:ext cx="161990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2000" b="1" dirty="0">
                <a:hlinkClick r:id="rId3"/>
              </a:rPr>
              <a:t>Vizualno+</a:t>
            </a:r>
            <a:endParaRPr lang="hr-HR" sz="2000" b="1" dirty="0"/>
          </a:p>
        </p:txBody>
      </p:sp>
      <p:pic>
        <p:nvPicPr>
          <p:cNvPr id="9" name="Slika 8">
            <a:extLst>
              <a:ext uri="{FF2B5EF4-FFF2-40B4-BE49-F238E27FC236}">
                <a16:creationId xmlns:a16="http://schemas.microsoft.com/office/drawing/2014/main" xmlns="" id="{A2CBE2A3-BB46-4209-9A56-D1CE5FD0D6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66866" y="1511966"/>
            <a:ext cx="771525" cy="657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6494067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CE8ECDA9-9059-4394-AEDD-3599EEB9D5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4717" y="1449685"/>
            <a:ext cx="10515600" cy="824600"/>
          </a:xfrm>
        </p:spPr>
        <p:txBody>
          <a:bodyPr>
            <a:normAutofit/>
          </a:bodyPr>
          <a:lstStyle/>
          <a:p>
            <a:r>
              <a:rPr lang="hr-HR" sz="3600" b="1" dirty="0"/>
              <a:t>Solarni kolektori ili električna energija kao energent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xmlns="" id="{6E4F591B-957C-44A0-BAA5-C55A4616FB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723" y="2052857"/>
            <a:ext cx="11198554" cy="2196991"/>
          </a:xfrm>
        </p:spPr>
        <p:txBody>
          <a:bodyPr>
            <a:normAutofit/>
          </a:bodyPr>
          <a:lstStyle/>
          <a:p>
            <a:r>
              <a:rPr lang="hr-HR" dirty="0"/>
              <a:t>Nemaju toliko štetan utjecaj na okoliš kao štetni plinovi i čađa</a:t>
            </a:r>
          </a:p>
          <a:p>
            <a:r>
              <a:rPr lang="hr-HR" dirty="0"/>
              <a:t>Skupa izgradnja </a:t>
            </a:r>
            <a:r>
              <a:rPr lang="hr-HR" dirty="0" err="1"/>
              <a:t>hidroelekrana</a:t>
            </a:r>
            <a:r>
              <a:rPr lang="hr-HR" dirty="0"/>
              <a:t> i vjetroelektrana te dovođenje do potrošača</a:t>
            </a:r>
          </a:p>
          <a:p>
            <a:r>
              <a:rPr lang="hr-HR" dirty="0"/>
              <a:t>Skupo postavljanje solarnih panela, ali  VELIKA UŠTEDA ENERGIJE</a:t>
            </a:r>
          </a:p>
        </p:txBody>
      </p:sp>
      <p:sp>
        <p:nvSpPr>
          <p:cNvPr id="6" name="TekstniOkvir 5">
            <a:extLst>
              <a:ext uri="{FF2B5EF4-FFF2-40B4-BE49-F238E27FC236}">
                <a16:creationId xmlns:a16="http://schemas.microsoft.com/office/drawing/2014/main" xmlns="" id="{72574ED1-1480-41F8-99AC-76E30F83FCE2}"/>
              </a:ext>
            </a:extLst>
          </p:cNvPr>
          <p:cNvSpPr txBox="1"/>
          <p:nvPr/>
        </p:nvSpPr>
        <p:spPr>
          <a:xfrm>
            <a:off x="10180364" y="6098797"/>
            <a:ext cx="161990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2000" b="1" dirty="0">
                <a:hlinkClick r:id="rId2"/>
              </a:rPr>
              <a:t>Vizualno+</a:t>
            </a:r>
            <a:endParaRPr lang="hr-HR" sz="2000" b="1" dirty="0"/>
          </a:p>
        </p:txBody>
      </p:sp>
      <p:pic>
        <p:nvPicPr>
          <p:cNvPr id="7" name="Slika 6">
            <a:extLst>
              <a:ext uri="{FF2B5EF4-FFF2-40B4-BE49-F238E27FC236}">
                <a16:creationId xmlns:a16="http://schemas.microsoft.com/office/drawing/2014/main" xmlns="" id="{7928C049-2438-429C-8D17-B06C0CEF05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08839" y="5970239"/>
            <a:ext cx="771525" cy="657225"/>
          </a:xfrm>
          <a:prstGeom prst="rect">
            <a:avLst/>
          </a:prstGeom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xmlns="" id="{81C5D1BA-F20B-4D31-9EB3-603E5664A2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96871" y="3457008"/>
            <a:ext cx="6198258" cy="3283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9642982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060D542B-3625-40CA-928A-F2597B004C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2095" y="1449685"/>
            <a:ext cx="10515600" cy="824600"/>
          </a:xfrm>
        </p:spPr>
        <p:txBody>
          <a:bodyPr>
            <a:normAutofit/>
          </a:bodyPr>
          <a:lstStyle/>
          <a:p>
            <a:r>
              <a:rPr lang="hr-HR" sz="3600" b="1" dirty="0"/>
              <a:t>Energetska učinkovitost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xmlns="" id="{114EB383-0092-47EF-97D1-FC2C25C6F1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2095" y="2353655"/>
            <a:ext cx="5787683" cy="2799384"/>
          </a:xfrm>
        </p:spPr>
        <p:txBody>
          <a:bodyPr>
            <a:noAutofit/>
          </a:bodyPr>
          <a:lstStyle/>
          <a:p>
            <a:r>
              <a:rPr lang="hr-HR" dirty="0"/>
              <a:t>Razumna upotreba energije</a:t>
            </a:r>
          </a:p>
          <a:p>
            <a:r>
              <a:rPr lang="hr-HR" dirty="0"/>
              <a:t>Štednja energije</a:t>
            </a:r>
          </a:p>
          <a:p>
            <a:r>
              <a:rPr lang="hr-HR" dirty="0"/>
              <a:t>Toplinska izolacija</a:t>
            </a:r>
          </a:p>
          <a:p>
            <a:r>
              <a:rPr lang="hr-HR" dirty="0"/>
              <a:t>Smanjenje vlastitih troškova</a:t>
            </a:r>
          </a:p>
          <a:p>
            <a:r>
              <a:rPr lang="hr-HR" dirty="0"/>
              <a:t>očuvanje okoliša</a:t>
            </a:r>
          </a:p>
        </p:txBody>
      </p:sp>
      <p:pic>
        <p:nvPicPr>
          <p:cNvPr id="11" name="Slika 10" descr="Slika na kojoj se prikazuje nebo, stol&#10;&#10;Opis je automatski generiran">
            <a:extLst>
              <a:ext uri="{FF2B5EF4-FFF2-40B4-BE49-F238E27FC236}">
                <a16:creationId xmlns:a16="http://schemas.microsoft.com/office/drawing/2014/main" xmlns="" id="{4900B8B7-CEA7-412E-92EE-36F6A16F84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915376" y="1704961"/>
            <a:ext cx="5968308" cy="4476231"/>
          </a:xfrm>
          <a:prstGeom prst="rect">
            <a:avLst/>
          </a:prstGeom>
        </p:spPr>
      </p:pic>
      <p:sp>
        <p:nvSpPr>
          <p:cNvPr id="9" name="TekstniOkvir 8">
            <a:extLst>
              <a:ext uri="{FF2B5EF4-FFF2-40B4-BE49-F238E27FC236}">
                <a16:creationId xmlns:a16="http://schemas.microsoft.com/office/drawing/2014/main" xmlns="" id="{B21BCB42-736D-4701-AAE0-C64243C00FDA}"/>
              </a:ext>
            </a:extLst>
          </p:cNvPr>
          <p:cNvSpPr txBox="1"/>
          <p:nvPr/>
        </p:nvSpPr>
        <p:spPr>
          <a:xfrm>
            <a:off x="2071193" y="5588216"/>
            <a:ext cx="384418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hr-HR" sz="2000" i="0" u="none" strike="noStrike" dirty="0">
                <a:effectLst/>
                <a:hlinkClick r:id="rId3"/>
              </a:rPr>
              <a:t>Neobnovljivi izvori energije</a:t>
            </a:r>
            <a:endParaRPr lang="hr-HR" sz="2000" i="0" u="none" strike="noStrike" dirty="0">
              <a:effectLst/>
              <a:hlinkClick r:id="rId3">
                <a:extLst>
                  <a:ext uri="{A12FA001-AC4F-418D-AE19-62706E023703}">
                    <ahyp:hlinkClr xmlns:ahyp="http://schemas.microsoft.com/office/drawing/2018/hyperlinkcolor" xmlns="" val="tx"/>
                  </a:ext>
                </a:extLst>
              </a:hlinkClick>
            </a:endParaRPr>
          </a:p>
        </p:txBody>
      </p:sp>
      <p:pic>
        <p:nvPicPr>
          <p:cNvPr id="10" name="Grafika 9" descr="Double Tap Gesture outline">
            <a:extLst>
              <a:ext uri="{FF2B5EF4-FFF2-40B4-BE49-F238E27FC236}">
                <a16:creationId xmlns:a16="http://schemas.microsoft.com/office/drawing/2014/main" xmlns="" id="{DECF0466-4C0D-428C-8855-73BA5A4ECD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170917" y="5093423"/>
            <a:ext cx="914400" cy="914400"/>
          </a:xfrm>
          <a:prstGeom prst="rect">
            <a:avLst/>
          </a:prstGeom>
        </p:spPr>
      </p:pic>
      <p:sp>
        <p:nvSpPr>
          <p:cNvPr id="12" name="TekstniOkvir 11">
            <a:extLst>
              <a:ext uri="{FF2B5EF4-FFF2-40B4-BE49-F238E27FC236}">
                <a16:creationId xmlns:a16="http://schemas.microsoft.com/office/drawing/2014/main" xmlns="" id="{DD084E36-BF75-457E-9066-7E101CBF6730}"/>
              </a:ext>
            </a:extLst>
          </p:cNvPr>
          <p:cNvSpPr txBox="1"/>
          <p:nvPr/>
        </p:nvSpPr>
        <p:spPr>
          <a:xfrm>
            <a:off x="8404567" y="6309750"/>
            <a:ext cx="161990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2000" b="1" dirty="0">
                <a:hlinkClick r:id="rId6"/>
              </a:rPr>
              <a:t>Vizualno+</a:t>
            </a:r>
            <a:endParaRPr lang="hr-HR" sz="2000" b="1" dirty="0"/>
          </a:p>
        </p:txBody>
      </p:sp>
      <p:pic>
        <p:nvPicPr>
          <p:cNvPr id="13" name="Slika 12">
            <a:extLst>
              <a:ext uri="{FF2B5EF4-FFF2-40B4-BE49-F238E27FC236}">
                <a16:creationId xmlns:a16="http://schemas.microsoft.com/office/drawing/2014/main" xmlns="" id="{0846F4DA-6E0F-4E43-921F-75844391AD2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33042" y="6181192"/>
            <a:ext cx="771525" cy="657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1966437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zervirano mjesto sadržaja 6">
            <a:extLst>
              <a:ext uri="{FF2B5EF4-FFF2-40B4-BE49-F238E27FC236}">
                <a16:creationId xmlns:a16="http://schemas.microsoft.com/office/drawing/2014/main" xmlns="" id="{32FF5372-E49E-4988-932C-642A5B4A5F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67428" y="1910680"/>
            <a:ext cx="11153168" cy="2614023"/>
          </a:xfrm>
          <a:prstGeom prst="rect">
            <a:avLst/>
          </a:prstGeom>
        </p:spPr>
      </p:pic>
      <p:sp>
        <p:nvSpPr>
          <p:cNvPr id="5" name="TekstniOkvir 4">
            <a:extLst>
              <a:ext uri="{FF2B5EF4-FFF2-40B4-BE49-F238E27FC236}">
                <a16:creationId xmlns:a16="http://schemas.microsoft.com/office/drawing/2014/main" xmlns="" id="{5FE31216-B3BA-4ED9-8FF6-CE6B27B3E964}"/>
              </a:ext>
            </a:extLst>
          </p:cNvPr>
          <p:cNvSpPr txBox="1"/>
          <p:nvPr/>
        </p:nvSpPr>
        <p:spPr>
          <a:xfrm>
            <a:off x="5622252" y="5126960"/>
            <a:ext cx="609834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000" dirty="0">
                <a:hlinkClick r:id="rId3"/>
              </a:rPr>
              <a:t>Održivi razvoj</a:t>
            </a:r>
            <a:endParaRPr lang="hr-HR" sz="2000" dirty="0"/>
          </a:p>
        </p:txBody>
      </p:sp>
      <p:pic>
        <p:nvPicPr>
          <p:cNvPr id="6" name="Grafika 5" descr="Video camera outline">
            <a:extLst>
              <a:ext uri="{FF2B5EF4-FFF2-40B4-BE49-F238E27FC236}">
                <a16:creationId xmlns:a16="http://schemas.microsoft.com/office/drawing/2014/main" xmlns="" id="{10EAEF8B-39CB-46FA-A916-0B0BE72C14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4707852" y="4731092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6663794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>
            <a:extLst>
              <a:ext uri="{FF2B5EF4-FFF2-40B4-BE49-F238E27FC236}">
                <a16:creationId xmlns:a16="http://schemas.microsoft.com/office/drawing/2014/main" xmlns="" id="{2E64C59B-A8E9-445E-A8DE-393DF35C02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0090" y="3476731"/>
            <a:ext cx="6828095" cy="628293"/>
          </a:xfrm>
        </p:spPr>
        <p:txBody>
          <a:bodyPr/>
          <a:lstStyle/>
          <a:p>
            <a:pPr marL="0" indent="0">
              <a:buNone/>
            </a:pPr>
            <a:r>
              <a:rPr lang="hr-HR" dirty="0">
                <a:hlinkClick r:id="rId2"/>
              </a:rPr>
              <a:t>Pretvorbe, prijenos i skladištenje energije </a:t>
            </a:r>
            <a:endParaRPr lang="hr-HR" dirty="0"/>
          </a:p>
        </p:txBody>
      </p:sp>
      <p:sp>
        <p:nvSpPr>
          <p:cNvPr id="3" name="Naslov 2">
            <a:extLst>
              <a:ext uri="{FF2B5EF4-FFF2-40B4-BE49-F238E27FC236}">
                <a16:creationId xmlns:a16="http://schemas.microsoft.com/office/drawing/2014/main" xmlns="" id="{6661B591-54CE-4A6D-A50F-1D1B421BC2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8" y="1715559"/>
            <a:ext cx="10515601" cy="1147942"/>
          </a:xfr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hr-HR" sz="3600" b="1" dirty="0"/>
              <a:t/>
            </a:r>
            <a:br>
              <a:rPr lang="hr-HR" sz="3600" b="1" dirty="0"/>
            </a:br>
            <a:r>
              <a:rPr lang="hr-HR" sz="3600" b="1" dirty="0"/>
              <a:t>  Vježbom ponovi …</a:t>
            </a: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xmlns="" id="{2EC0D5D9-FC69-42AB-9E86-8D8C0068B5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456" y="1355864"/>
            <a:ext cx="725487" cy="719390"/>
          </a:xfrm>
          <a:prstGeom prst="rect">
            <a:avLst/>
          </a:prstGeom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xmlns="" id="{0D587C26-FFFE-413E-BFBE-798BFB7E69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08938" y="3090041"/>
            <a:ext cx="1147942" cy="1147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4470519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2">
            <a:extLst>
              <a:ext uri="{FF2B5EF4-FFF2-40B4-BE49-F238E27FC236}">
                <a16:creationId xmlns:a16="http://schemas.microsoft.com/office/drawing/2014/main" xmlns="" id="{63136AAF-3795-4F50-9A48-5AC9197338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23269"/>
            <a:ext cx="10515600" cy="770868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hr-HR" sz="4800" b="1" dirty="0">
                <a:solidFill>
                  <a:schemeClr val="bg1"/>
                </a:solidFill>
              </a:rPr>
              <a:t>IZLAZNA KARTICA</a:t>
            </a:r>
          </a:p>
        </p:txBody>
      </p:sp>
      <p:sp>
        <p:nvSpPr>
          <p:cNvPr id="6" name="Rezervirano mjesto sadržaja 5">
            <a:extLst>
              <a:ext uri="{FF2B5EF4-FFF2-40B4-BE49-F238E27FC236}">
                <a16:creationId xmlns:a16="http://schemas.microsoft.com/office/drawing/2014/main" xmlns="" id="{4276B89B-1B5B-49BB-A0E7-CC0924DF63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8" y="2841812"/>
            <a:ext cx="2456793" cy="2964352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400" dirty="0"/>
              <a:t>Dopuni umnu mapu sa ključnim pojmovima obrađenim u cjelini </a:t>
            </a:r>
            <a:r>
              <a:rPr lang="hr-HR" sz="2400" b="1" i="1" dirty="0" smtClean="0"/>
              <a:t>Pretvorbe</a:t>
            </a:r>
            <a:r>
              <a:rPr lang="hr-HR" sz="2400" b="1" i="1" dirty="0"/>
              <a:t>, prijenos i skladištenje </a:t>
            </a:r>
            <a:r>
              <a:rPr lang="hr-HR" sz="2400" b="1" i="1" dirty="0" smtClean="0"/>
              <a:t>energije</a:t>
            </a:r>
            <a:r>
              <a:rPr lang="hr-HR" sz="2400" dirty="0" smtClean="0"/>
              <a:t>.</a:t>
            </a:r>
            <a:endParaRPr lang="hr-HR" sz="2400" dirty="0"/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xmlns="" id="{6B7B6D66-F448-4786-880B-9627FB249A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38600" y="330009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r-HR"/>
          </a:p>
        </p:txBody>
      </p:sp>
      <p:pic>
        <p:nvPicPr>
          <p:cNvPr id="7" name="Slika 6">
            <a:extLst>
              <a:ext uri="{FF2B5EF4-FFF2-40B4-BE49-F238E27FC236}">
                <a16:creationId xmlns:a16="http://schemas.microsoft.com/office/drawing/2014/main" xmlns="" id="{6710534F-2A2C-48DC-97B1-5158DB427D51}"/>
              </a:ext>
            </a:extLst>
          </p:cNvPr>
          <p:cNvPicPr/>
          <p:nvPr/>
        </p:nvPicPr>
        <p:blipFill rotWithShape="1">
          <a:blip r:embed="rId2"/>
          <a:srcRect l="2314" t="4427" r="8400" b="5291"/>
          <a:stretch/>
        </p:blipFill>
        <p:spPr bwMode="auto">
          <a:xfrm>
            <a:off x="3294991" y="2194137"/>
            <a:ext cx="8058809" cy="466386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</p:spTree>
    <p:extLst>
      <p:ext uri="{BB962C8B-B14F-4D97-AF65-F5344CB8AC3E}">
        <p14:creationId xmlns:p14="http://schemas.microsoft.com/office/powerpoint/2010/main" xmlns="" val="397051309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>
            <a:extLst>
              <a:ext uri="{FF2B5EF4-FFF2-40B4-BE49-F238E27FC236}">
                <a16:creationId xmlns:a16="http://schemas.microsoft.com/office/drawing/2014/main" xmlns="" id="{3EA1EC8B-E993-42E4-8039-B5C7768257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1098" y="3075156"/>
            <a:ext cx="10322701" cy="3304640"/>
          </a:xfrm>
        </p:spPr>
        <p:txBody>
          <a:bodyPr/>
          <a:lstStyle/>
          <a:p>
            <a:r>
              <a:rPr lang="hr-HR" dirty="0">
                <a:hlinkClick r:id="rId2"/>
              </a:rPr>
              <a:t>Pojmovnik</a:t>
            </a:r>
            <a:endParaRPr lang="hr-HR" dirty="0"/>
          </a:p>
          <a:p>
            <a:endParaRPr lang="hr-HR" dirty="0"/>
          </a:p>
          <a:p>
            <a:r>
              <a:rPr lang="hr-HR" dirty="0">
                <a:hlinkClick r:id="rId2"/>
              </a:rPr>
              <a:t>Sažetak</a:t>
            </a:r>
            <a:endParaRPr lang="hr-HR" dirty="0"/>
          </a:p>
          <a:p>
            <a:endParaRPr lang="hr-HR" dirty="0"/>
          </a:p>
          <a:p>
            <a:r>
              <a:rPr lang="hr-HR" dirty="0">
                <a:hlinkClick r:id="rId2"/>
              </a:rPr>
              <a:t>Provjeri znanje</a:t>
            </a:r>
            <a:endParaRPr lang="hr-HR" dirty="0"/>
          </a:p>
          <a:p>
            <a:endParaRPr lang="hr-HR" dirty="0"/>
          </a:p>
        </p:txBody>
      </p:sp>
      <p:sp>
        <p:nvSpPr>
          <p:cNvPr id="8" name="Naslov 7">
            <a:extLst>
              <a:ext uri="{FF2B5EF4-FFF2-40B4-BE49-F238E27FC236}">
                <a16:creationId xmlns:a16="http://schemas.microsoft.com/office/drawing/2014/main" xmlns="" id="{94EA6D8D-A2AB-46B3-90EE-1E9DF547BE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770" y="1685229"/>
            <a:ext cx="11065355" cy="770868"/>
          </a:xfrm>
        </p:spPr>
        <p:txBody>
          <a:bodyPr>
            <a:normAutofit/>
          </a:bodyPr>
          <a:lstStyle/>
          <a:p>
            <a:pPr algn="ctr"/>
            <a:r>
              <a:rPr lang="pl-PL" sz="4800" b="1" dirty="0"/>
              <a:t>Pretvorbe, prijenos i skladištenje energije </a:t>
            </a:r>
            <a:endParaRPr lang="hr-HR" sz="4800" b="1" dirty="0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xmlns="" id="{A79CFC8B-5BF6-456E-ADB1-DDD74E5ED8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112" y="2938170"/>
            <a:ext cx="685800" cy="666750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xmlns="" id="{5B9F443E-1583-4C49-8701-2CF77A62CB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1410" y="3917599"/>
            <a:ext cx="733425" cy="752475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xmlns="" id="{E56AD40F-68B6-498B-A3A3-3078B0AF50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6834" y="4990624"/>
            <a:ext cx="828675" cy="695325"/>
          </a:xfrm>
          <a:prstGeom prst="rect">
            <a:avLst/>
          </a:prstGeom>
        </p:spPr>
      </p:pic>
      <p:pic>
        <p:nvPicPr>
          <p:cNvPr id="3" name="Slika 2">
            <a:extLst>
              <a:ext uri="{FF2B5EF4-FFF2-40B4-BE49-F238E27FC236}">
                <a16:creationId xmlns:a16="http://schemas.microsoft.com/office/drawing/2014/main" xmlns="" id="{4205E9DA-DFA9-4C47-BCB0-229D9D44448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6000" y="2541659"/>
            <a:ext cx="3504354" cy="3504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029412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zervirano mjesto sadržaja 6">
            <a:extLst>
              <a:ext uri="{FF2B5EF4-FFF2-40B4-BE49-F238E27FC236}">
                <a16:creationId xmlns:a16="http://schemas.microsoft.com/office/drawing/2014/main" xmlns="" id="{8F46003D-A0DF-4417-91D4-5AC7ED67EC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8372" y="2124117"/>
            <a:ext cx="4575423" cy="4179694"/>
          </a:xfrm>
        </p:spPr>
        <p:txBody>
          <a:bodyPr>
            <a:normAutofit lnSpcReduction="10000"/>
          </a:bodyPr>
          <a:lstStyle/>
          <a:p>
            <a:r>
              <a:rPr lang="hr-HR" dirty="0"/>
              <a:t>Sposobnost tijela da obavi rad</a:t>
            </a:r>
          </a:p>
          <a:p>
            <a:r>
              <a:rPr lang="hr-HR" dirty="0"/>
              <a:t>Ne može nestati</a:t>
            </a:r>
          </a:p>
          <a:p>
            <a:r>
              <a:rPr lang="hr-HR" dirty="0"/>
              <a:t>Oblici energije</a:t>
            </a:r>
          </a:p>
          <a:p>
            <a:pPr lvl="1"/>
            <a:r>
              <a:rPr lang="hr-HR" dirty="0"/>
              <a:t>električna</a:t>
            </a:r>
          </a:p>
          <a:p>
            <a:pPr lvl="1"/>
            <a:r>
              <a:rPr lang="hr-HR" dirty="0"/>
              <a:t>kemijska </a:t>
            </a:r>
          </a:p>
          <a:p>
            <a:pPr lvl="1"/>
            <a:r>
              <a:rPr lang="hr-HR" dirty="0"/>
              <a:t>toplinska</a:t>
            </a:r>
          </a:p>
          <a:p>
            <a:pPr lvl="1"/>
            <a:r>
              <a:rPr lang="hr-HR" dirty="0"/>
              <a:t>gibanja </a:t>
            </a:r>
          </a:p>
          <a:p>
            <a:r>
              <a:rPr lang="hr-HR" dirty="0"/>
              <a:t>Jedan oblik energije prelazi u drugi oblik </a:t>
            </a:r>
            <a:r>
              <a:rPr lang="en-US" dirty="0" smtClean="0"/>
              <a:t>–</a:t>
            </a:r>
            <a:r>
              <a:rPr lang="hr-HR" dirty="0" smtClean="0"/>
              <a:t> </a:t>
            </a:r>
            <a:r>
              <a:rPr lang="hr-HR" b="1" dirty="0"/>
              <a:t>PRETVORBA ENERGIJE</a:t>
            </a:r>
          </a:p>
          <a:p>
            <a:endParaRPr lang="hr-HR" dirty="0"/>
          </a:p>
        </p:txBody>
      </p:sp>
      <p:sp>
        <p:nvSpPr>
          <p:cNvPr id="6" name="Naslov 5">
            <a:extLst>
              <a:ext uri="{FF2B5EF4-FFF2-40B4-BE49-F238E27FC236}">
                <a16:creationId xmlns:a16="http://schemas.microsoft.com/office/drawing/2014/main" xmlns="" id="{79867DDA-0676-4779-AE3E-C29380D98B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794" y="1357621"/>
            <a:ext cx="5171089" cy="770868"/>
          </a:xfrm>
        </p:spPr>
        <p:txBody>
          <a:bodyPr>
            <a:normAutofit/>
          </a:bodyPr>
          <a:lstStyle/>
          <a:p>
            <a:r>
              <a:rPr lang="hr-HR" sz="3600" b="1" dirty="0">
                <a:latin typeface="+mn-lt"/>
              </a:rPr>
              <a:t>Energija</a:t>
            </a:r>
          </a:p>
        </p:txBody>
      </p:sp>
      <p:pic>
        <p:nvPicPr>
          <p:cNvPr id="8" name="Slika 7">
            <a:extLst>
              <a:ext uri="{FF2B5EF4-FFF2-40B4-BE49-F238E27FC236}">
                <a16:creationId xmlns:a16="http://schemas.microsoft.com/office/drawing/2014/main" xmlns="" id="{D367C7CE-C08F-4B22-8520-27EE2051B9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71091" y="1213906"/>
            <a:ext cx="6927844" cy="4109674"/>
          </a:xfrm>
          <a:prstGeom prst="rect">
            <a:avLst/>
          </a:prstGeom>
        </p:spPr>
      </p:pic>
      <p:sp>
        <p:nvSpPr>
          <p:cNvPr id="9" name="TekstniOkvir 8">
            <a:extLst>
              <a:ext uri="{FF2B5EF4-FFF2-40B4-BE49-F238E27FC236}">
                <a16:creationId xmlns:a16="http://schemas.microsoft.com/office/drawing/2014/main" xmlns="" id="{F453965B-6A31-4388-8BEF-D33554ABA2AE}"/>
              </a:ext>
            </a:extLst>
          </p:cNvPr>
          <p:cNvSpPr txBox="1"/>
          <p:nvPr/>
        </p:nvSpPr>
        <p:spPr>
          <a:xfrm>
            <a:off x="5248224" y="5467295"/>
            <a:ext cx="6782394" cy="1323439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endParaRPr lang="hr-HR" sz="2000" dirty="0"/>
          </a:p>
          <a:p>
            <a:r>
              <a:rPr lang="hr-HR" sz="2000" b="1" dirty="0"/>
              <a:t>Istraži</a:t>
            </a:r>
            <a:r>
              <a:rPr lang="hr-HR" sz="2000" dirty="0"/>
              <a:t> </a:t>
            </a:r>
          </a:p>
          <a:p>
            <a:r>
              <a:rPr lang="pl-PL" sz="2000" dirty="0">
                <a:solidFill>
                  <a:schemeClr val="accent5">
                    <a:lumMod val="75000"/>
                  </a:schemeClr>
                </a:solidFill>
              </a:rPr>
              <a:t>Kakve sve pretvorbe energije susrećeš u svakodnevnom životu?</a:t>
            </a:r>
          </a:p>
          <a:p>
            <a:r>
              <a:rPr lang="pl-PL" sz="2000" dirty="0">
                <a:solidFill>
                  <a:schemeClr val="accent5">
                    <a:lumMod val="75000"/>
                  </a:schemeClr>
                </a:solidFill>
              </a:rPr>
              <a:t>RB str. 62</a:t>
            </a:r>
          </a:p>
        </p:txBody>
      </p:sp>
      <p:pic>
        <p:nvPicPr>
          <p:cNvPr id="10" name="Slika 9">
            <a:extLst>
              <a:ext uri="{FF2B5EF4-FFF2-40B4-BE49-F238E27FC236}">
                <a16:creationId xmlns:a16="http://schemas.microsoft.com/office/drawing/2014/main" xmlns="" id="{7368185D-7F3B-4161-8072-BE4BF92E6C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5479" y="5113696"/>
            <a:ext cx="725487" cy="707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241929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>
            <a:extLst>
              <a:ext uri="{FF2B5EF4-FFF2-40B4-BE49-F238E27FC236}">
                <a16:creationId xmlns:a16="http://schemas.microsoft.com/office/drawing/2014/main" xmlns="" id="{DEBDDA16-749D-409E-8BB8-96B08C96A2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6572" y="1341827"/>
            <a:ext cx="9758855" cy="723455"/>
          </a:xfrm>
          <a:ln>
            <a:prstDash val="lg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hr-HR" dirty="0"/>
              <a:t>Kakve pretvorbe energije se događaju prilikom korištenja žarulje?</a:t>
            </a:r>
          </a:p>
          <a:p>
            <a:pPr marL="0" indent="0" algn="ctr">
              <a:buNone/>
            </a:pPr>
            <a:endParaRPr lang="hr-HR" dirty="0"/>
          </a:p>
        </p:txBody>
      </p:sp>
      <p:pic>
        <p:nvPicPr>
          <p:cNvPr id="16" name="Slika 15">
            <a:extLst>
              <a:ext uri="{FF2B5EF4-FFF2-40B4-BE49-F238E27FC236}">
                <a16:creationId xmlns:a16="http://schemas.microsoft.com/office/drawing/2014/main" xmlns="" id="{5D7CBFEA-3370-4A80-8080-C61BE550EC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9674" y="3208326"/>
            <a:ext cx="4812650" cy="2710258"/>
          </a:xfrm>
          <a:prstGeom prst="rect">
            <a:avLst/>
          </a:prstGeom>
        </p:spPr>
      </p:pic>
      <p:sp>
        <p:nvSpPr>
          <p:cNvPr id="17" name="TekstniOkvir 16">
            <a:extLst>
              <a:ext uri="{FF2B5EF4-FFF2-40B4-BE49-F238E27FC236}">
                <a16:creationId xmlns:a16="http://schemas.microsoft.com/office/drawing/2014/main" xmlns="" id="{E7816F5E-F41C-4A50-BC09-7E07F54802F4}"/>
              </a:ext>
            </a:extLst>
          </p:cNvPr>
          <p:cNvSpPr txBox="1"/>
          <p:nvPr/>
        </p:nvSpPr>
        <p:spPr>
          <a:xfrm>
            <a:off x="252248" y="4115682"/>
            <a:ext cx="2228195" cy="830997"/>
          </a:xfrm>
          <a:prstGeom prst="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hr-HR" sz="2400" b="1" dirty="0"/>
              <a:t>ELEKTRIČNA ENERGIJA</a:t>
            </a:r>
          </a:p>
        </p:txBody>
      </p:sp>
      <p:sp>
        <p:nvSpPr>
          <p:cNvPr id="18" name="TekstniOkvir 17">
            <a:extLst>
              <a:ext uri="{FF2B5EF4-FFF2-40B4-BE49-F238E27FC236}">
                <a16:creationId xmlns:a16="http://schemas.microsoft.com/office/drawing/2014/main" xmlns="" id="{85061A46-3BD2-4558-A4D6-9F78B8EE3F5C}"/>
              </a:ext>
            </a:extLst>
          </p:cNvPr>
          <p:cNvSpPr txBox="1"/>
          <p:nvPr/>
        </p:nvSpPr>
        <p:spPr>
          <a:xfrm>
            <a:off x="8770338" y="3244304"/>
            <a:ext cx="3169412" cy="461665"/>
          </a:xfrm>
          <a:prstGeom prst="rect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hr-HR" sz="2400" b="1" dirty="0"/>
              <a:t>SVJETLOSNA ENERGIJA</a:t>
            </a:r>
          </a:p>
        </p:txBody>
      </p:sp>
      <p:sp>
        <p:nvSpPr>
          <p:cNvPr id="19" name="TekstniOkvir 18">
            <a:extLst>
              <a:ext uri="{FF2B5EF4-FFF2-40B4-BE49-F238E27FC236}">
                <a16:creationId xmlns:a16="http://schemas.microsoft.com/office/drawing/2014/main" xmlns="" id="{A12108CD-1D53-4B3C-A6BD-02840D1A4DBF}"/>
              </a:ext>
            </a:extLst>
          </p:cNvPr>
          <p:cNvSpPr txBox="1"/>
          <p:nvPr/>
        </p:nvSpPr>
        <p:spPr>
          <a:xfrm>
            <a:off x="8770336" y="5456919"/>
            <a:ext cx="3169412" cy="461665"/>
          </a:xfrm>
          <a:prstGeom prst="rect">
            <a:avLst/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hr-HR" sz="2400" b="1" dirty="0"/>
              <a:t>TOPLINSKA ENERGIJA</a:t>
            </a:r>
          </a:p>
        </p:txBody>
      </p:sp>
      <p:cxnSp>
        <p:nvCxnSpPr>
          <p:cNvPr id="22" name="Ravni poveznik sa strelicom 21">
            <a:extLst>
              <a:ext uri="{FF2B5EF4-FFF2-40B4-BE49-F238E27FC236}">
                <a16:creationId xmlns:a16="http://schemas.microsoft.com/office/drawing/2014/main" xmlns="" id="{CF9D0C3E-E862-48FC-B8DC-EBFDF3E5C805}"/>
              </a:ext>
            </a:extLst>
          </p:cNvPr>
          <p:cNvCxnSpPr/>
          <p:nvPr/>
        </p:nvCxnSpPr>
        <p:spPr>
          <a:xfrm>
            <a:off x="8770334" y="4682092"/>
            <a:ext cx="941221" cy="649392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Ravni poveznik sa strelicom 22">
            <a:extLst>
              <a:ext uri="{FF2B5EF4-FFF2-40B4-BE49-F238E27FC236}">
                <a16:creationId xmlns:a16="http://schemas.microsoft.com/office/drawing/2014/main" xmlns="" id="{B0CF2706-D999-41A7-A141-57FF44B8F427}"/>
              </a:ext>
            </a:extLst>
          </p:cNvPr>
          <p:cNvCxnSpPr>
            <a:cxnSpLocks/>
          </p:cNvCxnSpPr>
          <p:nvPr/>
        </p:nvCxnSpPr>
        <p:spPr>
          <a:xfrm flipV="1">
            <a:off x="8770337" y="3927567"/>
            <a:ext cx="941221" cy="37623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Ravni poveznik sa strelicom 24">
            <a:extLst>
              <a:ext uri="{FF2B5EF4-FFF2-40B4-BE49-F238E27FC236}">
                <a16:creationId xmlns:a16="http://schemas.microsoft.com/office/drawing/2014/main" xmlns="" id="{BD63AFCC-106C-4B63-937A-0153196D9B73}"/>
              </a:ext>
            </a:extLst>
          </p:cNvPr>
          <p:cNvCxnSpPr>
            <a:cxnSpLocks/>
          </p:cNvCxnSpPr>
          <p:nvPr/>
        </p:nvCxnSpPr>
        <p:spPr>
          <a:xfrm>
            <a:off x="2480443" y="4571562"/>
            <a:ext cx="1108843" cy="0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Pravokutnik 26">
            <a:extLst>
              <a:ext uri="{FF2B5EF4-FFF2-40B4-BE49-F238E27FC236}">
                <a16:creationId xmlns:a16="http://schemas.microsoft.com/office/drawing/2014/main" xmlns="" id="{E7C88D97-F724-4581-904E-FED15C6B3CBB}"/>
              </a:ext>
            </a:extLst>
          </p:cNvPr>
          <p:cNvSpPr/>
          <p:nvPr/>
        </p:nvSpPr>
        <p:spPr>
          <a:xfrm>
            <a:off x="110359" y="3244304"/>
            <a:ext cx="3478927" cy="26742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28" name="Pravokutnik 27">
            <a:extLst>
              <a:ext uri="{FF2B5EF4-FFF2-40B4-BE49-F238E27FC236}">
                <a16:creationId xmlns:a16="http://schemas.microsoft.com/office/drawing/2014/main" xmlns="" id="{F56F859F-C478-4881-9D82-B388E49DE274}"/>
              </a:ext>
            </a:extLst>
          </p:cNvPr>
          <p:cNvSpPr/>
          <p:nvPr/>
        </p:nvSpPr>
        <p:spPr>
          <a:xfrm>
            <a:off x="8602712" y="3197626"/>
            <a:ext cx="3515717" cy="11061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29" name="Pravokutnik 28">
            <a:extLst>
              <a:ext uri="{FF2B5EF4-FFF2-40B4-BE49-F238E27FC236}">
                <a16:creationId xmlns:a16="http://schemas.microsoft.com/office/drawing/2014/main" xmlns="" id="{615E0181-E0DC-4F71-923B-402F83F429FC}"/>
              </a:ext>
            </a:extLst>
          </p:cNvPr>
          <p:cNvSpPr/>
          <p:nvPr/>
        </p:nvSpPr>
        <p:spPr>
          <a:xfrm>
            <a:off x="8502324" y="4581444"/>
            <a:ext cx="3515717" cy="138381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305742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2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xmlns="" id="{81D2E422-0A82-4864-BA5A-456C01DCFF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6067" y="3200409"/>
            <a:ext cx="4816257" cy="2700762"/>
          </a:xfrm>
          <a:prstGeom prst="rect">
            <a:avLst/>
          </a:prstGeom>
        </p:spPr>
      </p:pic>
      <p:sp>
        <p:nvSpPr>
          <p:cNvPr id="2" name="Rezervirano mjesto sadržaja 1">
            <a:extLst>
              <a:ext uri="{FF2B5EF4-FFF2-40B4-BE49-F238E27FC236}">
                <a16:creationId xmlns:a16="http://schemas.microsoft.com/office/drawing/2014/main" xmlns="" id="{DEBDDA16-749D-409E-8BB8-96B08C96A2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6572" y="1341827"/>
            <a:ext cx="9758855" cy="723455"/>
          </a:xfrm>
          <a:ln>
            <a:prstDash val="lg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hr-HR" dirty="0"/>
              <a:t>Kakve pretvorbe energije se događaju prilikom korištenja miksera?</a:t>
            </a:r>
          </a:p>
          <a:p>
            <a:pPr marL="0" indent="0" algn="ctr">
              <a:buNone/>
            </a:pPr>
            <a:endParaRPr lang="hr-HR" dirty="0"/>
          </a:p>
        </p:txBody>
      </p:sp>
      <p:sp>
        <p:nvSpPr>
          <p:cNvPr id="17" name="TekstniOkvir 16">
            <a:extLst>
              <a:ext uri="{FF2B5EF4-FFF2-40B4-BE49-F238E27FC236}">
                <a16:creationId xmlns:a16="http://schemas.microsoft.com/office/drawing/2014/main" xmlns="" id="{E7816F5E-F41C-4A50-BC09-7E07F54802F4}"/>
              </a:ext>
            </a:extLst>
          </p:cNvPr>
          <p:cNvSpPr txBox="1"/>
          <p:nvPr/>
        </p:nvSpPr>
        <p:spPr>
          <a:xfrm>
            <a:off x="252248" y="4115682"/>
            <a:ext cx="2228195" cy="830997"/>
          </a:xfrm>
          <a:prstGeom prst="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hr-HR" sz="2400" b="1" dirty="0"/>
              <a:t>ELEKTRIČNA ENERGIJA</a:t>
            </a:r>
          </a:p>
        </p:txBody>
      </p:sp>
      <p:sp>
        <p:nvSpPr>
          <p:cNvPr id="18" name="TekstniOkvir 17">
            <a:extLst>
              <a:ext uri="{FF2B5EF4-FFF2-40B4-BE49-F238E27FC236}">
                <a16:creationId xmlns:a16="http://schemas.microsoft.com/office/drawing/2014/main" xmlns="" id="{85061A46-3BD2-4558-A4D6-9F78B8EE3F5C}"/>
              </a:ext>
            </a:extLst>
          </p:cNvPr>
          <p:cNvSpPr txBox="1"/>
          <p:nvPr/>
        </p:nvSpPr>
        <p:spPr>
          <a:xfrm>
            <a:off x="9253544" y="4091924"/>
            <a:ext cx="2013276" cy="830997"/>
          </a:xfrm>
          <a:prstGeom prst="rect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hr-HR" sz="2400" b="1" dirty="0"/>
              <a:t>ENERGIJA GIBANJA</a:t>
            </a:r>
          </a:p>
        </p:txBody>
      </p:sp>
      <p:cxnSp>
        <p:nvCxnSpPr>
          <p:cNvPr id="23" name="Ravni poveznik sa strelicom 22">
            <a:extLst>
              <a:ext uri="{FF2B5EF4-FFF2-40B4-BE49-F238E27FC236}">
                <a16:creationId xmlns:a16="http://schemas.microsoft.com/office/drawing/2014/main" xmlns="" id="{B0CF2706-D999-41A7-A141-57FF44B8F427}"/>
              </a:ext>
            </a:extLst>
          </p:cNvPr>
          <p:cNvCxnSpPr>
            <a:cxnSpLocks/>
          </p:cNvCxnSpPr>
          <p:nvPr/>
        </p:nvCxnSpPr>
        <p:spPr>
          <a:xfrm>
            <a:off x="8502324" y="4498788"/>
            <a:ext cx="562849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Ravni poveznik sa strelicom 24">
            <a:extLst>
              <a:ext uri="{FF2B5EF4-FFF2-40B4-BE49-F238E27FC236}">
                <a16:creationId xmlns:a16="http://schemas.microsoft.com/office/drawing/2014/main" xmlns="" id="{BD63AFCC-106C-4B63-937A-0153196D9B73}"/>
              </a:ext>
            </a:extLst>
          </p:cNvPr>
          <p:cNvCxnSpPr>
            <a:cxnSpLocks/>
          </p:cNvCxnSpPr>
          <p:nvPr/>
        </p:nvCxnSpPr>
        <p:spPr>
          <a:xfrm>
            <a:off x="2480443" y="4571562"/>
            <a:ext cx="1108843" cy="0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Pravokutnik 26">
            <a:extLst>
              <a:ext uri="{FF2B5EF4-FFF2-40B4-BE49-F238E27FC236}">
                <a16:creationId xmlns:a16="http://schemas.microsoft.com/office/drawing/2014/main" xmlns="" id="{E7C88D97-F724-4581-904E-FED15C6B3CBB}"/>
              </a:ext>
            </a:extLst>
          </p:cNvPr>
          <p:cNvSpPr/>
          <p:nvPr/>
        </p:nvSpPr>
        <p:spPr>
          <a:xfrm>
            <a:off x="173959" y="3161648"/>
            <a:ext cx="3478927" cy="26742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  <p:sp>
        <p:nvSpPr>
          <p:cNvPr id="28" name="Pravokutnik 27">
            <a:extLst>
              <a:ext uri="{FF2B5EF4-FFF2-40B4-BE49-F238E27FC236}">
                <a16:creationId xmlns:a16="http://schemas.microsoft.com/office/drawing/2014/main" xmlns="" id="{F56F859F-C478-4881-9D82-B388E49DE274}"/>
              </a:ext>
            </a:extLst>
          </p:cNvPr>
          <p:cNvSpPr/>
          <p:nvPr/>
        </p:nvSpPr>
        <p:spPr>
          <a:xfrm>
            <a:off x="8502324" y="3933353"/>
            <a:ext cx="3515717" cy="11061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127298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:a16="http://schemas.microsoft.com/office/drawing/2014/main" xmlns="" id="{A434EF2D-93AE-4327-999B-066BC9E5ED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9673" y="3267947"/>
            <a:ext cx="4834745" cy="2650637"/>
          </a:xfrm>
          <a:prstGeom prst="rect">
            <a:avLst/>
          </a:prstGeom>
        </p:spPr>
      </p:pic>
      <p:sp>
        <p:nvSpPr>
          <p:cNvPr id="2" name="Rezervirano mjesto sadržaja 1">
            <a:extLst>
              <a:ext uri="{FF2B5EF4-FFF2-40B4-BE49-F238E27FC236}">
                <a16:creationId xmlns:a16="http://schemas.microsoft.com/office/drawing/2014/main" xmlns="" id="{DEBDDA16-749D-409E-8BB8-96B08C96A2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6572" y="1341827"/>
            <a:ext cx="9758855" cy="723455"/>
          </a:xfrm>
          <a:ln>
            <a:prstDash val="lg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hr-HR" dirty="0"/>
              <a:t>Kakve pretvorbe energije se događaju prilikom korištenja svijeće?</a:t>
            </a:r>
          </a:p>
          <a:p>
            <a:pPr marL="0" indent="0" algn="ctr">
              <a:buNone/>
            </a:pPr>
            <a:endParaRPr lang="hr-HR" dirty="0"/>
          </a:p>
        </p:txBody>
      </p:sp>
      <p:sp>
        <p:nvSpPr>
          <p:cNvPr id="17" name="TekstniOkvir 16">
            <a:extLst>
              <a:ext uri="{FF2B5EF4-FFF2-40B4-BE49-F238E27FC236}">
                <a16:creationId xmlns:a16="http://schemas.microsoft.com/office/drawing/2014/main" xmlns="" id="{E7816F5E-F41C-4A50-BC09-7E07F54802F4}"/>
              </a:ext>
            </a:extLst>
          </p:cNvPr>
          <p:cNvSpPr txBox="1"/>
          <p:nvPr/>
        </p:nvSpPr>
        <p:spPr>
          <a:xfrm>
            <a:off x="252248" y="4115682"/>
            <a:ext cx="2228195" cy="830997"/>
          </a:xfrm>
          <a:prstGeom prst="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hr-HR" sz="2400" b="1" dirty="0"/>
              <a:t>KEMIJSKA ENERGIJA</a:t>
            </a:r>
          </a:p>
        </p:txBody>
      </p:sp>
      <p:sp>
        <p:nvSpPr>
          <p:cNvPr id="18" name="TekstniOkvir 17">
            <a:extLst>
              <a:ext uri="{FF2B5EF4-FFF2-40B4-BE49-F238E27FC236}">
                <a16:creationId xmlns:a16="http://schemas.microsoft.com/office/drawing/2014/main" xmlns="" id="{85061A46-3BD2-4558-A4D6-9F78B8EE3F5C}"/>
              </a:ext>
            </a:extLst>
          </p:cNvPr>
          <p:cNvSpPr txBox="1"/>
          <p:nvPr/>
        </p:nvSpPr>
        <p:spPr>
          <a:xfrm>
            <a:off x="8770338" y="3244304"/>
            <a:ext cx="3169412" cy="461665"/>
          </a:xfrm>
          <a:prstGeom prst="rect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hr-HR" sz="2400" b="1" dirty="0"/>
              <a:t>SVJETLOSNA ENERGIJA</a:t>
            </a:r>
          </a:p>
        </p:txBody>
      </p:sp>
      <p:sp>
        <p:nvSpPr>
          <p:cNvPr id="19" name="TekstniOkvir 18">
            <a:extLst>
              <a:ext uri="{FF2B5EF4-FFF2-40B4-BE49-F238E27FC236}">
                <a16:creationId xmlns:a16="http://schemas.microsoft.com/office/drawing/2014/main" xmlns="" id="{A12108CD-1D53-4B3C-A6BD-02840D1A4DBF}"/>
              </a:ext>
            </a:extLst>
          </p:cNvPr>
          <p:cNvSpPr txBox="1"/>
          <p:nvPr/>
        </p:nvSpPr>
        <p:spPr>
          <a:xfrm>
            <a:off x="8770336" y="5456919"/>
            <a:ext cx="3169412" cy="461665"/>
          </a:xfrm>
          <a:prstGeom prst="rect">
            <a:avLst/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hr-HR" sz="2400" b="1" dirty="0"/>
              <a:t>TOPLINSKA ENERGIJA</a:t>
            </a:r>
          </a:p>
        </p:txBody>
      </p:sp>
      <p:cxnSp>
        <p:nvCxnSpPr>
          <p:cNvPr id="22" name="Ravni poveznik sa strelicom 21">
            <a:extLst>
              <a:ext uri="{FF2B5EF4-FFF2-40B4-BE49-F238E27FC236}">
                <a16:creationId xmlns:a16="http://schemas.microsoft.com/office/drawing/2014/main" xmlns="" id="{CF9D0C3E-E862-48FC-B8DC-EBFDF3E5C805}"/>
              </a:ext>
            </a:extLst>
          </p:cNvPr>
          <p:cNvCxnSpPr/>
          <p:nvPr/>
        </p:nvCxnSpPr>
        <p:spPr>
          <a:xfrm>
            <a:off x="8770334" y="4682092"/>
            <a:ext cx="941221" cy="649392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Ravni poveznik sa strelicom 22">
            <a:extLst>
              <a:ext uri="{FF2B5EF4-FFF2-40B4-BE49-F238E27FC236}">
                <a16:creationId xmlns:a16="http://schemas.microsoft.com/office/drawing/2014/main" xmlns="" id="{B0CF2706-D999-41A7-A141-57FF44B8F427}"/>
              </a:ext>
            </a:extLst>
          </p:cNvPr>
          <p:cNvCxnSpPr>
            <a:cxnSpLocks/>
          </p:cNvCxnSpPr>
          <p:nvPr/>
        </p:nvCxnSpPr>
        <p:spPr>
          <a:xfrm flipV="1">
            <a:off x="8770337" y="3927567"/>
            <a:ext cx="941221" cy="37623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Ravni poveznik sa strelicom 24">
            <a:extLst>
              <a:ext uri="{FF2B5EF4-FFF2-40B4-BE49-F238E27FC236}">
                <a16:creationId xmlns:a16="http://schemas.microsoft.com/office/drawing/2014/main" xmlns="" id="{BD63AFCC-106C-4B63-937A-0153196D9B73}"/>
              </a:ext>
            </a:extLst>
          </p:cNvPr>
          <p:cNvCxnSpPr>
            <a:cxnSpLocks/>
          </p:cNvCxnSpPr>
          <p:nvPr/>
        </p:nvCxnSpPr>
        <p:spPr>
          <a:xfrm>
            <a:off x="2480443" y="4571562"/>
            <a:ext cx="1108843" cy="0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Pravokutnik 26">
            <a:extLst>
              <a:ext uri="{FF2B5EF4-FFF2-40B4-BE49-F238E27FC236}">
                <a16:creationId xmlns:a16="http://schemas.microsoft.com/office/drawing/2014/main" xmlns="" id="{E7C88D97-F724-4581-904E-FED15C6B3CBB}"/>
              </a:ext>
            </a:extLst>
          </p:cNvPr>
          <p:cNvSpPr/>
          <p:nvPr/>
        </p:nvSpPr>
        <p:spPr>
          <a:xfrm>
            <a:off x="110359" y="3208326"/>
            <a:ext cx="3478927" cy="26742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28" name="Pravokutnik 27">
            <a:extLst>
              <a:ext uri="{FF2B5EF4-FFF2-40B4-BE49-F238E27FC236}">
                <a16:creationId xmlns:a16="http://schemas.microsoft.com/office/drawing/2014/main" xmlns="" id="{F56F859F-C478-4881-9D82-B388E49DE274}"/>
              </a:ext>
            </a:extLst>
          </p:cNvPr>
          <p:cNvSpPr/>
          <p:nvPr/>
        </p:nvSpPr>
        <p:spPr>
          <a:xfrm>
            <a:off x="8602712" y="3197626"/>
            <a:ext cx="3515717" cy="11061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29" name="Pravokutnik 28">
            <a:extLst>
              <a:ext uri="{FF2B5EF4-FFF2-40B4-BE49-F238E27FC236}">
                <a16:creationId xmlns:a16="http://schemas.microsoft.com/office/drawing/2014/main" xmlns="" id="{615E0181-E0DC-4F71-923B-402F83F429FC}"/>
              </a:ext>
            </a:extLst>
          </p:cNvPr>
          <p:cNvSpPr/>
          <p:nvPr/>
        </p:nvSpPr>
        <p:spPr>
          <a:xfrm>
            <a:off x="8676284" y="4581444"/>
            <a:ext cx="3405358" cy="138381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130021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2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Rezervirano mjesto sadržaja 3">
            <a:extLst>
              <a:ext uri="{FF2B5EF4-FFF2-40B4-BE49-F238E27FC236}">
                <a16:creationId xmlns:a16="http://schemas.microsoft.com/office/drawing/2014/main" xmlns="" id="{6CF74CAF-398E-4451-B6BD-AE5AD93B98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8821" y="3197626"/>
            <a:ext cx="4812650" cy="2709607"/>
          </a:xfrm>
          <a:prstGeom prst="rect">
            <a:avLst/>
          </a:prstGeom>
        </p:spPr>
      </p:pic>
      <p:sp>
        <p:nvSpPr>
          <p:cNvPr id="2" name="Rezervirano mjesto sadržaja 1">
            <a:extLst>
              <a:ext uri="{FF2B5EF4-FFF2-40B4-BE49-F238E27FC236}">
                <a16:creationId xmlns:a16="http://schemas.microsoft.com/office/drawing/2014/main" xmlns="" id="{DEBDDA16-749D-409E-8BB8-96B08C96A2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2248" y="1341827"/>
            <a:ext cx="11687500" cy="944608"/>
          </a:xfrm>
          <a:ln>
            <a:prstDash val="lg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>
            <a:normAutofit fontScale="85000" lnSpcReduction="10000"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hr-HR" sz="3300" dirty="0"/>
              <a:t>Kakve pretvorbe energije se događaju prilikom korištenja električne grijalice?</a:t>
            </a:r>
          </a:p>
          <a:p>
            <a:pPr marL="0" indent="0" algn="ctr">
              <a:buNone/>
            </a:pPr>
            <a:endParaRPr lang="hr-HR" dirty="0"/>
          </a:p>
        </p:txBody>
      </p:sp>
      <p:sp>
        <p:nvSpPr>
          <p:cNvPr id="17" name="TekstniOkvir 16">
            <a:extLst>
              <a:ext uri="{FF2B5EF4-FFF2-40B4-BE49-F238E27FC236}">
                <a16:creationId xmlns:a16="http://schemas.microsoft.com/office/drawing/2014/main" xmlns="" id="{E7816F5E-F41C-4A50-BC09-7E07F54802F4}"/>
              </a:ext>
            </a:extLst>
          </p:cNvPr>
          <p:cNvSpPr txBox="1"/>
          <p:nvPr/>
        </p:nvSpPr>
        <p:spPr>
          <a:xfrm>
            <a:off x="252248" y="4115682"/>
            <a:ext cx="2228195" cy="830997"/>
          </a:xfrm>
          <a:prstGeom prst="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hr-HR" sz="2400" b="1" dirty="0"/>
              <a:t>ELEKTRIČNA ENERGIJA</a:t>
            </a:r>
          </a:p>
        </p:txBody>
      </p:sp>
      <p:sp>
        <p:nvSpPr>
          <p:cNvPr id="18" name="TekstniOkvir 17">
            <a:extLst>
              <a:ext uri="{FF2B5EF4-FFF2-40B4-BE49-F238E27FC236}">
                <a16:creationId xmlns:a16="http://schemas.microsoft.com/office/drawing/2014/main" xmlns="" id="{85061A46-3BD2-4558-A4D6-9F78B8EE3F5C}"/>
              </a:ext>
            </a:extLst>
          </p:cNvPr>
          <p:cNvSpPr txBox="1"/>
          <p:nvPr/>
        </p:nvSpPr>
        <p:spPr>
          <a:xfrm>
            <a:off x="8770338" y="3244304"/>
            <a:ext cx="3169412" cy="461665"/>
          </a:xfrm>
          <a:prstGeom prst="rect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hr-HR" sz="2400" b="1" dirty="0"/>
              <a:t>SVJETLOSNA ENERGIJA</a:t>
            </a:r>
          </a:p>
        </p:txBody>
      </p:sp>
      <p:sp>
        <p:nvSpPr>
          <p:cNvPr id="19" name="TekstniOkvir 18">
            <a:extLst>
              <a:ext uri="{FF2B5EF4-FFF2-40B4-BE49-F238E27FC236}">
                <a16:creationId xmlns:a16="http://schemas.microsoft.com/office/drawing/2014/main" xmlns="" id="{A12108CD-1D53-4B3C-A6BD-02840D1A4DBF}"/>
              </a:ext>
            </a:extLst>
          </p:cNvPr>
          <p:cNvSpPr txBox="1"/>
          <p:nvPr/>
        </p:nvSpPr>
        <p:spPr>
          <a:xfrm>
            <a:off x="8770336" y="5456919"/>
            <a:ext cx="3169412" cy="461665"/>
          </a:xfrm>
          <a:prstGeom prst="rect">
            <a:avLst/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hr-HR" sz="2400" b="1" dirty="0"/>
              <a:t>TOPLINSKA ENERGIJA</a:t>
            </a:r>
          </a:p>
        </p:txBody>
      </p:sp>
      <p:cxnSp>
        <p:nvCxnSpPr>
          <p:cNvPr id="22" name="Ravni poveznik sa strelicom 21">
            <a:extLst>
              <a:ext uri="{FF2B5EF4-FFF2-40B4-BE49-F238E27FC236}">
                <a16:creationId xmlns:a16="http://schemas.microsoft.com/office/drawing/2014/main" xmlns="" id="{CF9D0C3E-E862-48FC-B8DC-EBFDF3E5C805}"/>
              </a:ext>
            </a:extLst>
          </p:cNvPr>
          <p:cNvCxnSpPr/>
          <p:nvPr/>
        </p:nvCxnSpPr>
        <p:spPr>
          <a:xfrm>
            <a:off x="8770334" y="4682092"/>
            <a:ext cx="941221" cy="649392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Ravni poveznik sa strelicom 22">
            <a:extLst>
              <a:ext uri="{FF2B5EF4-FFF2-40B4-BE49-F238E27FC236}">
                <a16:creationId xmlns:a16="http://schemas.microsoft.com/office/drawing/2014/main" xmlns="" id="{B0CF2706-D999-41A7-A141-57FF44B8F427}"/>
              </a:ext>
            </a:extLst>
          </p:cNvPr>
          <p:cNvCxnSpPr>
            <a:cxnSpLocks/>
          </p:cNvCxnSpPr>
          <p:nvPr/>
        </p:nvCxnSpPr>
        <p:spPr>
          <a:xfrm flipV="1">
            <a:off x="8770337" y="3927567"/>
            <a:ext cx="941221" cy="37623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Ravni poveznik sa strelicom 24">
            <a:extLst>
              <a:ext uri="{FF2B5EF4-FFF2-40B4-BE49-F238E27FC236}">
                <a16:creationId xmlns:a16="http://schemas.microsoft.com/office/drawing/2014/main" xmlns="" id="{BD63AFCC-106C-4B63-937A-0153196D9B73}"/>
              </a:ext>
            </a:extLst>
          </p:cNvPr>
          <p:cNvCxnSpPr>
            <a:cxnSpLocks/>
          </p:cNvCxnSpPr>
          <p:nvPr/>
        </p:nvCxnSpPr>
        <p:spPr>
          <a:xfrm>
            <a:off x="2480443" y="4571562"/>
            <a:ext cx="1108843" cy="0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Pravokutnik 26">
            <a:extLst>
              <a:ext uri="{FF2B5EF4-FFF2-40B4-BE49-F238E27FC236}">
                <a16:creationId xmlns:a16="http://schemas.microsoft.com/office/drawing/2014/main" xmlns="" id="{E7C88D97-F724-4581-904E-FED15C6B3CBB}"/>
              </a:ext>
            </a:extLst>
          </p:cNvPr>
          <p:cNvSpPr/>
          <p:nvPr/>
        </p:nvSpPr>
        <p:spPr>
          <a:xfrm>
            <a:off x="110359" y="3244304"/>
            <a:ext cx="3478927" cy="26742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28" name="Pravokutnik 27">
            <a:extLst>
              <a:ext uri="{FF2B5EF4-FFF2-40B4-BE49-F238E27FC236}">
                <a16:creationId xmlns:a16="http://schemas.microsoft.com/office/drawing/2014/main" xmlns="" id="{F56F859F-C478-4881-9D82-B388E49DE274}"/>
              </a:ext>
            </a:extLst>
          </p:cNvPr>
          <p:cNvSpPr/>
          <p:nvPr/>
        </p:nvSpPr>
        <p:spPr>
          <a:xfrm>
            <a:off x="8602712" y="3197626"/>
            <a:ext cx="3515717" cy="11061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29" name="Pravokutnik 28">
            <a:extLst>
              <a:ext uri="{FF2B5EF4-FFF2-40B4-BE49-F238E27FC236}">
                <a16:creationId xmlns:a16="http://schemas.microsoft.com/office/drawing/2014/main" xmlns="" id="{615E0181-E0DC-4F71-923B-402F83F429FC}"/>
              </a:ext>
            </a:extLst>
          </p:cNvPr>
          <p:cNvSpPr/>
          <p:nvPr/>
        </p:nvSpPr>
        <p:spPr>
          <a:xfrm>
            <a:off x="8502324" y="4581444"/>
            <a:ext cx="3515717" cy="138381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3" name="TekstniOkvir 2">
            <a:extLst>
              <a:ext uri="{FF2B5EF4-FFF2-40B4-BE49-F238E27FC236}">
                <a16:creationId xmlns:a16="http://schemas.microsoft.com/office/drawing/2014/main" xmlns="" id="{E0C73C31-3368-48E8-B34D-E31D425B7ADF}"/>
              </a:ext>
            </a:extLst>
          </p:cNvPr>
          <p:cNvSpPr txBox="1"/>
          <p:nvPr/>
        </p:nvSpPr>
        <p:spPr>
          <a:xfrm>
            <a:off x="667548" y="6142632"/>
            <a:ext cx="10226425" cy="461665"/>
          </a:xfrm>
          <a:prstGeom prst="rect">
            <a:avLst/>
          </a:prstGeom>
          <a:ln w="19050">
            <a:prstDash val="lg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hr-HR" sz="2400" dirty="0"/>
              <a:t>Što će se dogoditi kada se prisloniš uz grijalicu kao što je prikazano na slici?</a:t>
            </a:r>
          </a:p>
        </p:txBody>
      </p:sp>
      <p:sp>
        <p:nvSpPr>
          <p:cNvPr id="20" name="TekstniOkvir 19">
            <a:extLst>
              <a:ext uri="{FF2B5EF4-FFF2-40B4-BE49-F238E27FC236}">
                <a16:creationId xmlns:a16="http://schemas.microsoft.com/office/drawing/2014/main" xmlns="" id="{2716113A-A806-4B8E-B757-7D68FD63DA7F}"/>
              </a:ext>
            </a:extLst>
          </p:cNvPr>
          <p:cNvSpPr txBox="1"/>
          <p:nvPr/>
        </p:nvSpPr>
        <p:spPr>
          <a:xfrm>
            <a:off x="1308001" y="6095954"/>
            <a:ext cx="965429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2800" b="1" dirty="0"/>
              <a:t>PRIJENOS ENERGIJE </a:t>
            </a:r>
            <a:r>
              <a:rPr lang="pl-PL" sz="2800" dirty="0"/>
              <a:t>- s jednog tijela na drugo</a:t>
            </a:r>
          </a:p>
        </p:txBody>
      </p:sp>
    </p:spTree>
    <p:extLst>
      <p:ext uri="{BB962C8B-B14F-4D97-AF65-F5344CB8AC3E}">
        <p14:creationId xmlns:p14="http://schemas.microsoft.com/office/powerpoint/2010/main" xmlns="" val="473023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29" grpId="0" animBg="1"/>
      <p:bldP spid="3" grpId="0" animBg="1"/>
      <p:bldP spid="3" grpId="1" animBg="1"/>
      <p:bldP spid="2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niOkvir 3">
            <a:extLst>
              <a:ext uri="{FF2B5EF4-FFF2-40B4-BE49-F238E27FC236}">
                <a16:creationId xmlns:a16="http://schemas.microsoft.com/office/drawing/2014/main" xmlns="" id="{04332673-799D-4E36-B034-7EB9299C4047}"/>
              </a:ext>
            </a:extLst>
          </p:cNvPr>
          <p:cNvSpPr txBox="1"/>
          <p:nvPr/>
        </p:nvSpPr>
        <p:spPr>
          <a:xfrm>
            <a:off x="644692" y="1732612"/>
            <a:ext cx="6782394" cy="1323439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endParaRPr lang="hr-HR" sz="2000" dirty="0"/>
          </a:p>
          <a:p>
            <a:r>
              <a:rPr lang="hr-HR" sz="2000" b="1" dirty="0"/>
              <a:t>Istraži</a:t>
            </a:r>
            <a:r>
              <a:rPr lang="hr-HR" sz="2000" dirty="0"/>
              <a:t> </a:t>
            </a:r>
          </a:p>
          <a:p>
            <a:r>
              <a:rPr lang="pl-PL" sz="2000" dirty="0">
                <a:solidFill>
                  <a:schemeClr val="accent5">
                    <a:lumMod val="75000"/>
                  </a:schemeClr>
                </a:solidFill>
              </a:rPr>
              <a:t>Istraži prijenos toplinske energije s pomoć šalice vrućeg čaja </a:t>
            </a:r>
          </a:p>
          <a:p>
            <a:r>
              <a:rPr lang="pl-PL" sz="2000" dirty="0">
                <a:solidFill>
                  <a:schemeClr val="accent5">
                    <a:lumMod val="75000"/>
                  </a:schemeClr>
                </a:solidFill>
              </a:rPr>
              <a:t>RB str. 63</a:t>
            </a: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xmlns="" id="{CCB12668-4E95-4D10-A36A-E7AE602821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947" y="1379013"/>
            <a:ext cx="725487" cy="707197"/>
          </a:xfrm>
          <a:prstGeom prst="rect">
            <a:avLst/>
          </a:prstGeom>
        </p:spPr>
      </p:pic>
      <p:sp>
        <p:nvSpPr>
          <p:cNvPr id="8" name="TekstniOkvir 7">
            <a:extLst>
              <a:ext uri="{FF2B5EF4-FFF2-40B4-BE49-F238E27FC236}">
                <a16:creationId xmlns:a16="http://schemas.microsoft.com/office/drawing/2014/main" xmlns="" id="{115EC9DD-27BE-4633-A1C2-7A790490363D}"/>
              </a:ext>
            </a:extLst>
          </p:cNvPr>
          <p:cNvSpPr txBox="1"/>
          <p:nvPr/>
        </p:nvSpPr>
        <p:spPr>
          <a:xfrm>
            <a:off x="644692" y="3601632"/>
            <a:ext cx="6782394" cy="1323439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endParaRPr lang="hr-HR" sz="2000" dirty="0"/>
          </a:p>
          <a:p>
            <a:r>
              <a:rPr lang="hr-HR" sz="2000" b="1" dirty="0"/>
              <a:t>Istraži</a:t>
            </a:r>
            <a:r>
              <a:rPr lang="hr-HR" sz="2000" dirty="0"/>
              <a:t> </a:t>
            </a:r>
          </a:p>
          <a:p>
            <a:r>
              <a:rPr lang="pl-PL" sz="2000" dirty="0">
                <a:solidFill>
                  <a:schemeClr val="accent5">
                    <a:lumMod val="75000"/>
                  </a:schemeClr>
                </a:solidFill>
              </a:rPr>
              <a:t>Istraži je li svjetlost potrebna da bi u listu nastala hrana</a:t>
            </a:r>
          </a:p>
          <a:p>
            <a:r>
              <a:rPr lang="pl-PL" sz="2000" dirty="0">
                <a:solidFill>
                  <a:schemeClr val="accent5">
                    <a:lumMod val="75000"/>
                  </a:schemeClr>
                </a:solidFill>
              </a:rPr>
              <a:t>RB str. 65</a:t>
            </a:r>
          </a:p>
        </p:txBody>
      </p:sp>
      <p:pic>
        <p:nvPicPr>
          <p:cNvPr id="9" name="Slika 8">
            <a:extLst>
              <a:ext uri="{FF2B5EF4-FFF2-40B4-BE49-F238E27FC236}">
                <a16:creationId xmlns:a16="http://schemas.microsoft.com/office/drawing/2014/main" xmlns="" id="{42819A07-1061-47AA-8049-1BB036F57B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947" y="3248033"/>
            <a:ext cx="725487" cy="707197"/>
          </a:xfrm>
          <a:prstGeom prst="rect">
            <a:avLst/>
          </a:prstGeom>
        </p:spPr>
      </p:pic>
      <p:pic>
        <p:nvPicPr>
          <p:cNvPr id="10" name="Slika 9">
            <a:extLst>
              <a:ext uri="{FF2B5EF4-FFF2-40B4-BE49-F238E27FC236}">
                <a16:creationId xmlns:a16="http://schemas.microsoft.com/office/drawing/2014/main" xmlns="" id="{C717475A-9E6C-4364-92B5-3D193AA1C4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71785" y="1239227"/>
            <a:ext cx="3151905" cy="4724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97992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Slika 18">
            <a:extLst>
              <a:ext uri="{FF2B5EF4-FFF2-40B4-BE49-F238E27FC236}">
                <a16:creationId xmlns:a16="http://schemas.microsoft.com/office/drawing/2014/main" xmlns="" id="{52F6E161-51FF-496A-834A-1479C6E9CA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837" y="3302876"/>
            <a:ext cx="3803050" cy="3122023"/>
          </a:xfrm>
          <a:prstGeom prst="rect">
            <a:avLst/>
          </a:prstGeom>
        </p:spPr>
      </p:pic>
      <p:sp>
        <p:nvSpPr>
          <p:cNvPr id="2" name="Rezervirano mjesto sadržaja 1">
            <a:extLst>
              <a:ext uri="{FF2B5EF4-FFF2-40B4-BE49-F238E27FC236}">
                <a16:creationId xmlns:a16="http://schemas.microsoft.com/office/drawing/2014/main" xmlns="" id="{7FF94945-F645-4CEA-928B-567D0D8D6B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1358" y="2162502"/>
            <a:ext cx="5755154" cy="3304640"/>
          </a:xfrm>
        </p:spPr>
        <p:txBody>
          <a:bodyPr/>
          <a:lstStyle/>
          <a:p>
            <a:r>
              <a:rPr lang="hr-HR" dirty="0"/>
              <a:t>Prelazi s jednog tijela na drugo</a:t>
            </a:r>
          </a:p>
          <a:p>
            <a:r>
              <a:rPr lang="hr-HR" dirty="0"/>
              <a:t>Elektrane, dalekovodi i vodovi</a:t>
            </a:r>
          </a:p>
          <a:p>
            <a:endParaRPr lang="hr-HR" dirty="0"/>
          </a:p>
        </p:txBody>
      </p:sp>
      <p:sp>
        <p:nvSpPr>
          <p:cNvPr id="3" name="Naslov 2">
            <a:extLst>
              <a:ext uri="{FF2B5EF4-FFF2-40B4-BE49-F238E27FC236}">
                <a16:creationId xmlns:a16="http://schemas.microsoft.com/office/drawing/2014/main" xmlns="" id="{D8B325B0-743D-4914-AA7F-92051236D7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1358" y="1423269"/>
            <a:ext cx="10515600" cy="770868"/>
          </a:xfrm>
        </p:spPr>
        <p:txBody>
          <a:bodyPr>
            <a:normAutofit/>
          </a:bodyPr>
          <a:lstStyle/>
          <a:p>
            <a:r>
              <a:rPr lang="hr-HR" sz="3600" b="1" dirty="0">
                <a:latin typeface="+mn-lt"/>
              </a:rPr>
              <a:t>Električna energija</a:t>
            </a:r>
          </a:p>
        </p:txBody>
      </p:sp>
      <p:pic>
        <p:nvPicPr>
          <p:cNvPr id="23" name="Slika 22" descr="Slika na kojoj se prikazuje na otvorenom, nebo, snijeg, ograda&#10;&#10;Opis je automatski generiran">
            <a:extLst>
              <a:ext uri="{FF2B5EF4-FFF2-40B4-BE49-F238E27FC236}">
                <a16:creationId xmlns:a16="http://schemas.microsoft.com/office/drawing/2014/main" xmlns="" id="{89DB1DB7-2E78-4CEB-BD80-2A640A0E3D6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557"/>
          <a:stretch/>
        </p:blipFill>
        <p:spPr>
          <a:xfrm>
            <a:off x="4108940" y="3302876"/>
            <a:ext cx="3974121" cy="3122023"/>
          </a:xfrm>
          <a:prstGeom prst="rect">
            <a:avLst/>
          </a:prstGeom>
        </p:spPr>
      </p:pic>
      <p:pic>
        <p:nvPicPr>
          <p:cNvPr id="25" name="Slika 24" descr="Slika na kojoj se prikazuje trava, nebo, objekt na otvorenom, vjetrenjača&#10;&#10;Opis je automatski generiran">
            <a:extLst>
              <a:ext uri="{FF2B5EF4-FFF2-40B4-BE49-F238E27FC236}">
                <a16:creationId xmlns:a16="http://schemas.microsoft.com/office/drawing/2014/main" xmlns="" id="{ADB145E4-FE08-4433-B75A-144BC36E55E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5014"/>
          <a:stretch/>
        </p:blipFill>
        <p:spPr>
          <a:xfrm>
            <a:off x="8272115" y="3302876"/>
            <a:ext cx="3803050" cy="3160776"/>
          </a:xfrm>
          <a:prstGeom prst="rect">
            <a:avLst/>
          </a:prstGeom>
        </p:spPr>
      </p:pic>
      <p:pic>
        <p:nvPicPr>
          <p:cNvPr id="26" name="Slika 25">
            <a:extLst>
              <a:ext uri="{FF2B5EF4-FFF2-40B4-BE49-F238E27FC236}">
                <a16:creationId xmlns:a16="http://schemas.microsoft.com/office/drawing/2014/main" xmlns="" id="{2909FEDD-17E4-4724-917A-D58939BC54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21835" y="1270339"/>
            <a:ext cx="809625" cy="714375"/>
          </a:xfrm>
          <a:prstGeom prst="rect">
            <a:avLst/>
          </a:prstGeom>
        </p:spPr>
      </p:pic>
      <p:sp>
        <p:nvSpPr>
          <p:cNvPr id="27" name="TekstniOkvir 26">
            <a:extLst>
              <a:ext uri="{FF2B5EF4-FFF2-40B4-BE49-F238E27FC236}">
                <a16:creationId xmlns:a16="http://schemas.microsoft.com/office/drawing/2014/main" xmlns="" id="{0F21ED15-48B2-4D4A-A04B-FC95CC6167D9}"/>
              </a:ext>
            </a:extLst>
          </p:cNvPr>
          <p:cNvSpPr txBox="1"/>
          <p:nvPr/>
        </p:nvSpPr>
        <p:spPr>
          <a:xfrm>
            <a:off x="10398198" y="1423269"/>
            <a:ext cx="162381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2000" b="1" dirty="0">
                <a:solidFill>
                  <a:schemeClr val="accent6">
                    <a:lumMod val="75000"/>
                  </a:schemeClr>
                </a:solidFill>
                <a:hlinkClick r:id="rId6"/>
              </a:rPr>
              <a:t>Zanimljivosti</a:t>
            </a:r>
            <a:endParaRPr lang="hr-HR" sz="20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9" name="TekstniOkvir 28">
            <a:extLst>
              <a:ext uri="{FF2B5EF4-FFF2-40B4-BE49-F238E27FC236}">
                <a16:creationId xmlns:a16="http://schemas.microsoft.com/office/drawing/2014/main" xmlns="" id="{B3A93CCF-0F4C-45BC-8F74-2D6EB12BFB97}"/>
              </a:ext>
            </a:extLst>
          </p:cNvPr>
          <p:cNvSpPr txBox="1"/>
          <p:nvPr/>
        </p:nvSpPr>
        <p:spPr>
          <a:xfrm>
            <a:off x="10692388" y="2234303"/>
            <a:ext cx="165201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2000" dirty="0">
                <a:hlinkClick r:id="rId7"/>
              </a:rPr>
              <a:t>Elektrane</a:t>
            </a:r>
            <a:endParaRPr lang="hr-HR" sz="2000" dirty="0"/>
          </a:p>
        </p:txBody>
      </p:sp>
      <p:pic>
        <p:nvPicPr>
          <p:cNvPr id="30" name="Grafika 29" descr="Double Tap Gesture outline">
            <a:extLst>
              <a:ext uri="{FF2B5EF4-FFF2-40B4-BE49-F238E27FC236}">
                <a16:creationId xmlns:a16="http://schemas.microsoft.com/office/drawing/2014/main" xmlns="" id="{9723F681-F24F-4498-AB0B-9ED931AFEFB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9777988" y="1985919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83419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1350</TotalTime>
  <Words>700</Words>
  <Application>Microsoft Office PowerPoint</Application>
  <PresentationFormat>Custom</PresentationFormat>
  <Paragraphs>144</Paragraphs>
  <Slides>28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3" baseType="lpstr">
      <vt:lpstr>Arial</vt:lpstr>
      <vt:lpstr>Calibri</vt:lpstr>
      <vt:lpstr>Times New Roman</vt:lpstr>
      <vt:lpstr>Calibri Light</vt:lpstr>
      <vt:lpstr>Office Theme</vt:lpstr>
      <vt:lpstr>Kako se zove hrvatski znanstvenik i izumitelj sa slike? </vt:lpstr>
      <vt:lpstr>PRETVORBE, PRIJENOS I SKLADIŠTENJE ENERGIJE </vt:lpstr>
      <vt:lpstr>Energija</vt:lpstr>
      <vt:lpstr>Slide 4</vt:lpstr>
      <vt:lpstr>Slide 5</vt:lpstr>
      <vt:lpstr>Slide 6</vt:lpstr>
      <vt:lpstr>Slide 7</vt:lpstr>
      <vt:lpstr>Slide 8</vt:lpstr>
      <vt:lpstr>Električna energija</vt:lpstr>
      <vt:lpstr>Slide 10</vt:lpstr>
      <vt:lpstr>Pretvorba energije iz hrane</vt:lpstr>
      <vt:lpstr>  Troši li naše tijelo energiju i kada spavamo?</vt:lpstr>
      <vt:lpstr>TOPLINSKA IZOLACIJA</vt:lpstr>
      <vt:lpstr>Tjelesna temperatura životinja </vt:lpstr>
      <vt:lpstr>Ptice i sisavci…</vt:lpstr>
      <vt:lpstr>Odnos volumena i površine tijela - važan za štednju energije </vt:lpstr>
      <vt:lpstr>Štednja energije </vt:lpstr>
      <vt:lpstr>Hoće li se u toploj juhi prije zagrijati metalna ili drvena žlica? </vt:lpstr>
      <vt:lpstr>Zrak kao izolator</vt:lpstr>
      <vt:lpstr>Zagrijavanje stambenih prostora</vt:lpstr>
      <vt:lpstr>Slide 21</vt:lpstr>
      <vt:lpstr>Drvo ili fosilna goriva kao energenti</vt:lpstr>
      <vt:lpstr>Solarni kolektori ili električna energija kao energent</vt:lpstr>
      <vt:lpstr>Energetska učinkovitost</vt:lpstr>
      <vt:lpstr>Slide 25</vt:lpstr>
      <vt:lpstr>   Vježbom ponovi …</vt:lpstr>
      <vt:lpstr>IZLAZNA KARTICA</vt:lpstr>
      <vt:lpstr>Pretvorbe, prijenos i skladištenje energije 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sk-mpovalec</cp:lastModifiedBy>
  <cp:revision>48</cp:revision>
  <dcterms:created xsi:type="dcterms:W3CDTF">2021-01-04T08:54:24Z</dcterms:created>
  <dcterms:modified xsi:type="dcterms:W3CDTF">2021-08-13T12:03:00Z</dcterms:modified>
</cp:coreProperties>
</file>